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13"/>
  </p:normalViewPr>
  <p:slideViewPr>
    <p:cSldViewPr snapToGrid="0" snapToObjects="1">
      <p:cViewPr>
        <p:scale>
          <a:sx n="150" d="100"/>
          <a:sy n="150" d="100"/>
        </p:scale>
        <p:origin x="2400" y="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7447-4E32-2648-85A2-F867CE25910E}" type="datetimeFigureOut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846F-3FEA-AA40-8261-9F62499E63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5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package" Target="../embeddings/Documento_de_Microsoft_Word1.docx"/><Relationship Id="rId7" Type="http://schemas.openxmlformats.org/officeDocument/2006/relationships/image" Target="../media/image1.emf"/><Relationship Id="rId8" Type="http://schemas.openxmlformats.org/officeDocument/2006/relationships/oleObject" Target="../embeddings/oleObject2.bin"/><Relationship Id="rId9" Type="http://schemas.openxmlformats.org/officeDocument/2006/relationships/package" Target="../embeddings/Documento_de_Microsoft_Word2.docx"/><Relationship Id="rId10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134" y="2254142"/>
            <a:ext cx="1854970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chemeClr val="accent4"/>
                </a:solidFill>
                <a:latin typeface="Century Gothic"/>
                <a:cs typeface="Century Gothic"/>
              </a:rPr>
              <a:t>ALICIA MATEOS-RONCO</a:t>
            </a:r>
          </a:p>
          <a:p>
            <a:pPr>
              <a:lnSpc>
                <a:spcPct val="150000"/>
              </a:lnSpc>
            </a:pPr>
            <a:r>
              <a:rPr lang="en-US" sz="800" dirty="0" smtClean="0">
                <a:solidFill>
                  <a:schemeClr val="accent4"/>
                </a:solidFill>
                <a:latin typeface="Century Gothic"/>
                <a:cs typeface="Century Gothic"/>
              </a:rPr>
              <a:t>CEGEA</a:t>
            </a:r>
          </a:p>
          <a:p>
            <a:pPr>
              <a:lnSpc>
                <a:spcPct val="150000"/>
              </a:lnSpc>
            </a:pPr>
            <a:r>
              <a:rPr lang="en-US" sz="800" dirty="0" smtClean="0">
                <a:solidFill>
                  <a:schemeClr val="accent4"/>
                </a:solidFill>
                <a:latin typeface="Century Gothic"/>
                <a:cs typeface="Century Gothic"/>
              </a:rPr>
              <a:t>UNIVERSITAT POLITÈCNICA DE VALÉNCIA</a:t>
            </a:r>
          </a:p>
          <a:p>
            <a:pPr>
              <a:lnSpc>
                <a:spcPct val="150000"/>
              </a:lnSpc>
            </a:pPr>
            <a:r>
              <a:rPr lang="en-US" sz="800" dirty="0" err="1" smtClean="0">
                <a:solidFill>
                  <a:schemeClr val="accent4"/>
                </a:solidFill>
                <a:latin typeface="Century Gothic"/>
                <a:cs typeface="Century Gothic"/>
              </a:rPr>
              <a:t>amateos@cegea.upv.es</a:t>
            </a:r>
            <a:endParaRPr lang="en-US" sz="800" dirty="0">
              <a:solidFill>
                <a:schemeClr val="accent4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135" y="4270469"/>
            <a:ext cx="1854970" cy="5262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" dirty="0" smtClean="0">
                <a:latin typeface="Century Gothic"/>
                <a:cs typeface="Century Gothic"/>
              </a:rPr>
              <a:t>Las cooperativas agroalimentarias (CA) son la vertebración empresarial del sector agrario y facilitan el acceso de los productores a los mercados. Existe </a:t>
            </a:r>
            <a:r>
              <a:rPr lang="es-ES_tradnl" sz="800" dirty="0">
                <a:latin typeface="Century Gothic"/>
                <a:cs typeface="Century Gothic"/>
              </a:rPr>
              <a:t>una vinculación directa entre la </a:t>
            </a:r>
            <a:r>
              <a:rPr lang="es-ES_tradnl" sz="800" dirty="0" smtClean="0">
                <a:latin typeface="Century Gothic"/>
                <a:cs typeface="Century Gothic"/>
              </a:rPr>
              <a:t>dimensión de la entidad </a:t>
            </a:r>
            <a:r>
              <a:rPr lang="es-ES_tradnl" sz="800" dirty="0">
                <a:latin typeface="Century Gothic"/>
                <a:cs typeface="Century Gothic"/>
              </a:rPr>
              <a:t>y su posicionamiento en los mercados.  E</a:t>
            </a:r>
            <a:r>
              <a:rPr lang="es-ES_tradnl" sz="800" dirty="0" smtClean="0">
                <a:latin typeface="Century Gothic"/>
                <a:cs typeface="Century Gothic"/>
              </a:rPr>
              <a:t>l </a:t>
            </a:r>
            <a:r>
              <a:rPr lang="es-ES_tradnl" sz="800" dirty="0">
                <a:latin typeface="Century Gothic"/>
                <a:cs typeface="Century Gothic"/>
              </a:rPr>
              <a:t>crecimiento es determinante para incrementar el poder de </a:t>
            </a:r>
            <a:r>
              <a:rPr lang="es-ES_tradnl" sz="800" dirty="0" smtClean="0">
                <a:latin typeface="Century Gothic"/>
                <a:cs typeface="Century Gothic"/>
              </a:rPr>
              <a:t>negociación </a:t>
            </a:r>
            <a:r>
              <a:rPr lang="es-ES_tradnl" sz="800" dirty="0">
                <a:latin typeface="Century Gothic"/>
                <a:cs typeface="Century Gothic"/>
              </a:rPr>
              <a:t>y posibilitar las inversiones necesarias para la innovación, el desarrollo de productos y la internacionalización. </a:t>
            </a:r>
          </a:p>
          <a:p>
            <a:pPr algn="just"/>
            <a:endParaRPr lang="es-ES_tradnl" sz="800" dirty="0" smtClean="0">
              <a:latin typeface="Century Gothic"/>
              <a:cs typeface="Century Gothic"/>
            </a:endParaRPr>
          </a:p>
          <a:p>
            <a:pPr algn="just"/>
            <a:endParaRPr lang="es-ES_tradnl" sz="800" dirty="0">
              <a:latin typeface="Century Gothic"/>
              <a:cs typeface="Century Gothic"/>
            </a:endParaRPr>
          </a:p>
          <a:p>
            <a:pPr algn="just"/>
            <a:endParaRPr lang="es-ES_tradnl" sz="800" dirty="0" smtClean="0">
              <a:latin typeface="Century Gothic"/>
              <a:cs typeface="Century Gothic"/>
            </a:endParaRPr>
          </a:p>
          <a:p>
            <a:pPr algn="just"/>
            <a:endParaRPr lang="es-ES_tradnl" sz="800" dirty="0">
              <a:latin typeface="Century Gothic"/>
              <a:cs typeface="Century Gothic"/>
            </a:endParaRPr>
          </a:p>
          <a:p>
            <a:r>
              <a:rPr lang="es-ES_tradnl" sz="800" dirty="0" smtClean="0">
                <a:latin typeface="Century Gothic"/>
                <a:cs typeface="Century Gothic"/>
              </a:rPr>
              <a:t>El </a:t>
            </a:r>
            <a:r>
              <a:rPr lang="es-ES_tradnl" sz="800" dirty="0">
                <a:latin typeface="Century Gothic"/>
                <a:cs typeface="Century Gothic"/>
              </a:rPr>
              <a:t>análisis de las condiciones de acceso de estas entidades a una financiación acorde a sus necesidades constituye el punto de partida para disminuir costes de transacción y optimizar las políticas de financiación. Las particularidades de </a:t>
            </a:r>
            <a:r>
              <a:rPr lang="es-ES_tradnl" sz="800" dirty="0" smtClean="0">
                <a:latin typeface="Century Gothic"/>
                <a:cs typeface="Century Gothic"/>
              </a:rPr>
              <a:t>las CA </a:t>
            </a:r>
            <a:r>
              <a:rPr lang="es-ES_tradnl" sz="800" dirty="0">
                <a:latin typeface="Century Gothic"/>
                <a:cs typeface="Century Gothic"/>
              </a:rPr>
              <a:t>condicionan sus decisiones financieras e impiden su comparación con las entidades </a:t>
            </a:r>
            <a:r>
              <a:rPr lang="es-ES_tradnl" sz="800" dirty="0" smtClean="0">
                <a:latin typeface="Century Gothic"/>
                <a:cs typeface="Century Gothic"/>
              </a:rPr>
              <a:t>capitalistas.</a:t>
            </a:r>
          </a:p>
          <a:p>
            <a:r>
              <a:rPr lang="es-ES_tradnl" sz="800" dirty="0">
                <a:latin typeface="Century Gothic"/>
                <a:cs typeface="Century Gothic"/>
              </a:rPr>
              <a:t>Este trabajo analiza las decisiones de financiación en las </a:t>
            </a:r>
            <a:r>
              <a:rPr lang="es-ES_tradnl" sz="800" dirty="0" smtClean="0">
                <a:latin typeface="Century Gothic"/>
                <a:cs typeface="Century Gothic"/>
              </a:rPr>
              <a:t>CA </a:t>
            </a:r>
            <a:r>
              <a:rPr lang="es-ES_tradnl" sz="800" dirty="0">
                <a:latin typeface="Century Gothic"/>
                <a:cs typeface="Century Gothic"/>
              </a:rPr>
              <a:t>y cuáles son los factores determinantes de su endeudamiento. Se utiliza la información económico financiera de una muestra de </a:t>
            </a:r>
            <a:r>
              <a:rPr lang="es-ES_tradnl" sz="800" dirty="0" smtClean="0">
                <a:latin typeface="Century Gothic"/>
                <a:cs typeface="Century Gothic"/>
              </a:rPr>
              <a:t>CA </a:t>
            </a:r>
            <a:r>
              <a:rPr lang="es-ES_tradnl" sz="800" dirty="0">
                <a:latin typeface="Century Gothic"/>
                <a:cs typeface="Century Gothic"/>
              </a:rPr>
              <a:t>españolas, calculando las variables que </a:t>
            </a:r>
            <a:r>
              <a:rPr lang="es-ES_tradnl" sz="800" dirty="0" err="1">
                <a:latin typeface="Century Gothic"/>
                <a:cs typeface="Century Gothic"/>
              </a:rPr>
              <a:t>modelizan</a:t>
            </a:r>
            <a:r>
              <a:rPr lang="es-ES_tradnl" sz="800" dirty="0">
                <a:latin typeface="Century Gothic"/>
                <a:cs typeface="Century Gothic"/>
              </a:rPr>
              <a:t> las hipótesis de la investigación.</a:t>
            </a:r>
            <a:r>
              <a:rPr lang="es-ES" sz="800" dirty="0">
                <a:latin typeface="Century Gothic"/>
                <a:cs typeface="Century Gothic"/>
              </a:rPr>
              <a:t> </a:t>
            </a:r>
            <a:endParaRPr lang="es-ES" sz="600" dirty="0">
              <a:solidFill>
                <a:srgbClr val="C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578117"/>
            <a:ext cx="43738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1100" i="1" dirty="0" smtClean="0">
                <a:solidFill>
                  <a:srgbClr val="E4342D"/>
                </a:solidFill>
                <a:latin typeface="Phosphate Solid"/>
                <a:cs typeface="Phosphate Solid"/>
              </a:rPr>
              <a:t>WORKSHOP INTERNACIONAL:</a:t>
            </a:r>
          </a:p>
          <a:p>
            <a:pPr algn="ctr">
              <a:spcAft>
                <a:spcPts val="0"/>
              </a:spcAft>
            </a:pPr>
            <a:r>
              <a:rPr lang="es-ES_tradnl" sz="1100" i="1" dirty="0" smtClean="0">
                <a:solidFill>
                  <a:srgbClr val="E4342D"/>
                </a:solidFill>
                <a:latin typeface="Phosphate Solid"/>
                <a:cs typeface="Phosphate Solid"/>
              </a:rPr>
              <a:t> </a:t>
            </a:r>
            <a:r>
              <a:rPr lang="es-ES" sz="1100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MODELOS </a:t>
            </a:r>
            <a:r>
              <a:rPr lang="es-ES" sz="1100" b="1" i="1" dirty="0" smtClean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ORGANIZACIONALES </a:t>
            </a:r>
            <a:r>
              <a:rPr lang="es-ES" sz="1100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Y </a:t>
            </a:r>
            <a:r>
              <a:rPr lang="es-ES" sz="1100" b="1" i="1" dirty="0" smtClean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DE </a:t>
            </a:r>
            <a:r>
              <a:rPr lang="es-ES" sz="1100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GOBIERNO DE LAS </a:t>
            </a:r>
            <a:r>
              <a:rPr lang="es-ES" sz="1100" b="1" i="1" dirty="0" smtClean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COOPERATIVAS AGROALIMENTARIAS </a:t>
            </a:r>
            <a:r>
              <a:rPr lang="es-ES" sz="1100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A LA LUZ </a:t>
            </a:r>
          </a:p>
          <a:p>
            <a:pPr algn="ctr">
              <a:spcAft>
                <a:spcPts val="0"/>
              </a:spcAft>
            </a:pPr>
            <a:r>
              <a:rPr lang="es-ES" sz="1100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DE LOS NUEVOS RETOS</a:t>
            </a:r>
            <a:r>
              <a:rPr lang="es-ES" sz="1100" b="1" i="1" dirty="0" smtClean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.</a:t>
            </a:r>
            <a:endParaRPr lang="es-ES_tradnl" sz="1100" b="1" dirty="0">
              <a:solidFill>
                <a:srgbClr val="E4342D"/>
              </a:solidFill>
              <a:latin typeface="Phosphate Solid"/>
              <a:cs typeface="Phosphate Solid"/>
            </a:endParaRPr>
          </a:p>
          <a:p>
            <a:pPr algn="ctr"/>
            <a:r>
              <a:rPr lang="es-ES_tradnl" sz="1100" b="1" dirty="0" smtClean="0">
                <a:latin typeface="Phosphate Solid"/>
                <a:cs typeface="Phosphate Solid"/>
              </a:rPr>
              <a:t>LA FINANCIACIÓN DE LAS ENTIDADES DE ECONOMÍA SOCIAL: EL CASO DE LAS COOPERATIVAS AGROALIMENTARIAS</a:t>
            </a:r>
          </a:p>
          <a:p>
            <a:pPr algn="ctr"/>
            <a:endParaRPr lang="es-ES_tradnl" sz="1100" b="1" dirty="0">
              <a:latin typeface="Phosphate Solid"/>
              <a:cs typeface="Phosphate Solid"/>
            </a:endParaRPr>
          </a:p>
          <a:p>
            <a:pPr algn="r"/>
            <a:r>
              <a:rPr lang="es-ES_tradnl" sz="1100" i="1" dirty="0" smtClean="0">
                <a:solidFill>
                  <a:srgbClr val="C00000"/>
                </a:solidFill>
                <a:latin typeface="Phosphate Solid"/>
                <a:cs typeface="Phosphate Solid"/>
              </a:rPr>
              <a:t>Valencia, 11 de septiembre de </a:t>
            </a:r>
            <a:r>
              <a:rPr lang="es-ES_tradnl" sz="1100" i="1" dirty="0" smtClean="0">
                <a:solidFill>
                  <a:srgbClr val="C00000"/>
                </a:solidFill>
                <a:latin typeface="Phosphate Solid"/>
                <a:cs typeface="Phosphate Solid"/>
              </a:rPr>
              <a:t>2017</a:t>
            </a:r>
            <a:endParaRPr lang="en-US" sz="1100" i="1" dirty="0">
              <a:solidFill>
                <a:srgbClr val="C00000"/>
              </a:solidFill>
              <a:latin typeface="Phosphate Solid"/>
              <a:cs typeface="Phosphate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282" y="3901742"/>
            <a:ext cx="18493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schemeClr val="bg1"/>
                </a:solidFill>
                <a:latin typeface="Phosphate Solid"/>
                <a:cs typeface="Phosphate Solid"/>
              </a:rPr>
              <a:t>Introducción Y OBJETIVOS</a:t>
            </a:r>
            <a:endParaRPr lang="en-US" sz="1100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9085" y="1789324"/>
            <a:ext cx="2174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srgbClr val="E4342D"/>
                </a:solidFill>
                <a:latin typeface="Phosphate Solid"/>
                <a:cs typeface="Phosphate Solid"/>
              </a:rPr>
              <a:t>METODOLOGÍA</a:t>
            </a:r>
            <a:endParaRPr lang="en-US" sz="1100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9085" y="6322529"/>
            <a:ext cx="1849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>
                <a:solidFill>
                  <a:srgbClr val="E4342D"/>
                </a:solidFill>
                <a:latin typeface="Phosphate Solid"/>
                <a:cs typeface="Phosphate Solid"/>
              </a:rPr>
              <a:t>C</a:t>
            </a:r>
            <a:r>
              <a:rPr lang="es-ES_tradnl" sz="1100" b="1" dirty="0" smtClean="0">
                <a:solidFill>
                  <a:srgbClr val="E4342D"/>
                </a:solidFill>
                <a:latin typeface="Phosphate Solid"/>
                <a:cs typeface="Phosphate Solid"/>
              </a:rPr>
              <a:t>onclusiones</a:t>
            </a:r>
            <a:endParaRPr lang="en-US" sz="1100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670643" y="6530324"/>
            <a:ext cx="37978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Los resultados parecen concluir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una mayor aproximación de estas entidades a la </a:t>
            </a:r>
            <a:r>
              <a:rPr lang="es-ES_tradnl" sz="800" b="1" i="1" dirty="0">
                <a:latin typeface="Century Gothic" charset="0"/>
                <a:ea typeface="Century Gothic" charset="0"/>
                <a:cs typeface="Century Gothic" charset="0"/>
              </a:rPr>
              <a:t>Teoría de la Jerarquización Financiera</a:t>
            </a:r>
            <a:r>
              <a:rPr lang="es-ES_tradnl" sz="800" b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en sus decisiones de financiación.</a:t>
            </a:r>
          </a:p>
          <a:p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Además, proporcionan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un conjunto de </a:t>
            </a:r>
            <a:r>
              <a:rPr lang="es-ES_tradnl" sz="800" b="1" dirty="0">
                <a:latin typeface="Century Gothic" charset="0"/>
                <a:ea typeface="Century Gothic" charset="0"/>
                <a:cs typeface="Century Gothic" charset="0"/>
              </a:rPr>
              <a:t>factores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 que han demostrado influir en el endeudamiento de las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CA españolas.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Hay que destacar la </a:t>
            </a:r>
            <a:r>
              <a:rPr lang="es-ES_tradnl" sz="800" b="1" dirty="0">
                <a:latin typeface="Century Gothic" charset="0"/>
                <a:ea typeface="Century Gothic" charset="0"/>
                <a:cs typeface="Century Gothic" charset="0"/>
              </a:rPr>
              <a:t>elevada capacidad predictiva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conseguida para el modelo del endeudamiento total. </a:t>
            </a:r>
            <a:endParaRPr lang="es-ES_tradnl" sz="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Por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lo que respecta a la </a:t>
            </a:r>
            <a:r>
              <a:rPr lang="es-ES_tradnl" sz="800" b="1" dirty="0">
                <a:latin typeface="Century Gothic" charset="0"/>
                <a:ea typeface="Century Gothic" charset="0"/>
                <a:cs typeface="Century Gothic" charset="0"/>
              </a:rPr>
              <a:t>jerarquización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 de las fuentes de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financiación, estas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entidades solo recurrirán a la financiación ajena en el caso de no contar con medios internos suficientes, demostrando con ello elevados niveles de conservadurismo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financiero.</a:t>
            </a:r>
          </a:p>
          <a:p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En el marco de la Teoría de la Jerarquización los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resultados evidencian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que las </a:t>
            </a:r>
            <a:r>
              <a:rPr lang="es-ES" sz="800" b="1" dirty="0">
                <a:latin typeface="Century Gothic" charset="0"/>
                <a:ea typeface="Century Gothic" charset="0"/>
                <a:cs typeface="Century Gothic" charset="0"/>
              </a:rPr>
              <a:t>inversiones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 en activos no corrientes facilitan el acceso de las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CA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a la financiación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negociada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al utilizarse éstos como garantía de la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entidad. Además,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l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as CA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con mayor </a:t>
            </a:r>
            <a:r>
              <a:rPr lang="es-ES" sz="800" b="1" dirty="0">
                <a:latin typeface="Century Gothic" charset="0"/>
                <a:ea typeface="Century Gothic" charset="0"/>
                <a:cs typeface="Century Gothic" charset="0"/>
              </a:rPr>
              <a:t>liquidez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 aparecen más endeudadas, si bien esta deuda parece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corresponderse con </a:t>
            </a:r>
            <a:r>
              <a:rPr lang="es-ES" sz="800" dirty="0">
                <a:latin typeface="Century Gothic" charset="0"/>
                <a:ea typeface="Century Gothic" charset="0"/>
                <a:cs typeface="Century Gothic" charset="0"/>
              </a:rPr>
              <a:t>deudas a </a:t>
            </a:r>
            <a:r>
              <a:rPr lang="es-ES" sz="800" dirty="0" smtClean="0">
                <a:latin typeface="Century Gothic" charset="0"/>
                <a:ea typeface="Century Gothic" charset="0"/>
                <a:cs typeface="Century Gothic" charset="0"/>
              </a:rPr>
              <a:t>c/p.</a:t>
            </a:r>
            <a:endParaRPr lang="es-ES_tradnl" sz="8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Las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cooperativas con mayor </a:t>
            </a:r>
            <a:r>
              <a:rPr lang="es-ES_tradnl" sz="800" b="1" dirty="0">
                <a:latin typeface="Century Gothic" charset="0"/>
                <a:ea typeface="Century Gothic" charset="0"/>
                <a:cs typeface="Century Gothic" charset="0"/>
              </a:rPr>
              <a:t>actividad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 (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volumen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de negocio por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socio)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tienden a un mayor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endeudamiento: aquellas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cooperativas más dinámicas en términos de actividad comercial son más propensas a asumir mayores riesgos de financiación para atender sus necesidades de crecimiento e internacionalización. </a:t>
            </a:r>
            <a:endParaRPr lang="es-ES_tradnl" sz="8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e </a:t>
            </a:r>
            <a:r>
              <a:rPr lang="es-ES_tradnl" sz="800" dirty="0">
                <a:latin typeface="Century Gothic" charset="0"/>
                <a:ea typeface="Century Gothic" charset="0"/>
                <a:cs typeface="Century Gothic" charset="0"/>
              </a:rPr>
              <a:t>revelan como no concluyentes los resultados relativos a la relación entre el rendimiento y el nivel de </a:t>
            </a:r>
            <a:r>
              <a:rPr lang="es-ES_tradnl" sz="800" dirty="0" smtClean="0">
                <a:latin typeface="Century Gothic" charset="0"/>
                <a:ea typeface="Century Gothic" charset="0"/>
                <a:cs typeface="Century Gothic" charset="0"/>
              </a:rPr>
              <a:t>deuda.</a:t>
            </a:r>
            <a:endParaRPr lang="es-ES" sz="600" kern="0" dirty="0">
              <a:solidFill>
                <a:srgbClr val="1F497D">
                  <a:lumMod val="75000"/>
                </a:srgb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0"/>
            <a:ext cx="4441788" cy="5627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84200" y="6578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7" name="Rectángulo 16"/>
          <p:cNvSpPr/>
          <p:nvPr/>
        </p:nvSpPr>
        <p:spPr>
          <a:xfrm>
            <a:off x="2755941" y="2015279"/>
            <a:ext cx="36045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800" dirty="0">
                <a:latin typeface="Century Gothic"/>
                <a:cs typeface="Century Gothic"/>
              </a:rPr>
              <a:t>Para obtener evidencia relativa a los factores determinantes de la estructura financiera de las </a:t>
            </a:r>
            <a:r>
              <a:rPr lang="es-ES_tradnl" sz="800" dirty="0" smtClean="0">
                <a:latin typeface="Century Gothic"/>
                <a:cs typeface="Century Gothic"/>
              </a:rPr>
              <a:t>CA </a:t>
            </a:r>
            <a:r>
              <a:rPr lang="es-ES_tradnl" sz="800" dirty="0">
                <a:latin typeface="Century Gothic"/>
                <a:cs typeface="Century Gothic"/>
              </a:rPr>
              <a:t>se han utilizado tanto </a:t>
            </a:r>
            <a:r>
              <a:rPr lang="es-ES_tradnl" sz="800" b="1" dirty="0">
                <a:latin typeface="Century Gothic"/>
                <a:cs typeface="Century Gothic"/>
              </a:rPr>
              <a:t>técnicas </a:t>
            </a:r>
            <a:r>
              <a:rPr lang="es-ES_tradnl" sz="800" b="1" dirty="0" err="1">
                <a:latin typeface="Century Gothic"/>
                <a:cs typeface="Century Gothic"/>
              </a:rPr>
              <a:t>univariantes</a:t>
            </a:r>
            <a:r>
              <a:rPr lang="es-ES_tradnl" sz="800" dirty="0">
                <a:latin typeface="Century Gothic"/>
                <a:cs typeface="Century Gothic"/>
              </a:rPr>
              <a:t> como </a:t>
            </a:r>
            <a:r>
              <a:rPr lang="es-ES_tradnl" sz="800" b="1" dirty="0" err="1">
                <a:latin typeface="Century Gothic"/>
                <a:cs typeface="Century Gothic"/>
              </a:rPr>
              <a:t>multivariantes</a:t>
            </a:r>
            <a:r>
              <a:rPr lang="es-ES_tradnl" sz="800" dirty="0">
                <a:latin typeface="Century Gothic"/>
                <a:cs typeface="Century Gothic"/>
              </a:rPr>
              <a:t>. En primer lugar, se calculan y analizan los estadísticos descriptivos de las variables que </a:t>
            </a:r>
            <a:r>
              <a:rPr lang="es-ES_tradnl" sz="800" dirty="0" err="1">
                <a:latin typeface="Century Gothic"/>
                <a:cs typeface="Century Gothic"/>
              </a:rPr>
              <a:t>modelizan</a:t>
            </a:r>
            <a:r>
              <a:rPr lang="es-ES_tradnl" sz="800" dirty="0">
                <a:latin typeface="Century Gothic"/>
                <a:cs typeface="Century Gothic"/>
              </a:rPr>
              <a:t> las diferentes hipótesis de la investigación. A continuación, se estiman los </a:t>
            </a:r>
            <a:r>
              <a:rPr lang="es-ES_tradnl" sz="800" b="1" dirty="0">
                <a:latin typeface="Century Gothic"/>
                <a:cs typeface="Century Gothic"/>
              </a:rPr>
              <a:t>modelos de regresión lineal </a:t>
            </a:r>
            <a:r>
              <a:rPr lang="es-ES_tradnl" sz="800" dirty="0">
                <a:latin typeface="Century Gothic"/>
                <a:cs typeface="Century Gothic"/>
              </a:rPr>
              <a:t>que presentan como variables dependientes el ratio de endeudamiento total y el ratio de deuda a largo plazo respectivamente, y como variables independientes las definidas en el contexto de la investigación.</a:t>
            </a:r>
            <a:r>
              <a:rPr lang="es-ES" sz="800" dirty="0">
                <a:latin typeface="Century Gothic"/>
                <a:cs typeface="Century Gothic"/>
              </a:rPr>
              <a:t> </a:t>
            </a:r>
            <a:endParaRPr lang="es-ES" sz="800" dirty="0" smtClean="0">
              <a:latin typeface="Century Gothic"/>
              <a:cs typeface="Century Gothic"/>
            </a:endParaRPr>
          </a:p>
          <a:p>
            <a:r>
              <a:rPr lang="es-ES" sz="800" dirty="0">
                <a:latin typeface="Century Gothic"/>
                <a:cs typeface="Century Gothic"/>
              </a:rPr>
              <a:t>S</a:t>
            </a:r>
            <a:r>
              <a:rPr lang="es-ES" sz="800" dirty="0" smtClean="0">
                <a:latin typeface="Century Gothic"/>
                <a:cs typeface="Century Gothic"/>
              </a:rPr>
              <a:t>e </a:t>
            </a:r>
            <a:r>
              <a:rPr lang="es-ES" sz="800" dirty="0">
                <a:latin typeface="Century Gothic"/>
                <a:cs typeface="Century Gothic"/>
              </a:rPr>
              <a:t>ha extraído una muestra representativa de </a:t>
            </a:r>
            <a:r>
              <a:rPr lang="es-ES" sz="800" dirty="0" smtClean="0">
                <a:latin typeface="Century Gothic"/>
                <a:cs typeface="Century Gothic"/>
              </a:rPr>
              <a:t>CA teniendo </a:t>
            </a:r>
            <a:r>
              <a:rPr lang="es-ES" sz="800" dirty="0">
                <a:latin typeface="Century Gothic"/>
                <a:cs typeface="Century Gothic"/>
              </a:rPr>
              <a:t>acceso mediante consultas personales a los Registros de Cooperativas y a través de Cooperativas Agro-</a:t>
            </a:r>
            <a:r>
              <a:rPr lang="es-ES" sz="800" dirty="0" smtClean="0">
                <a:latin typeface="Century Gothic"/>
                <a:cs typeface="Century Gothic"/>
              </a:rPr>
              <a:t>alimentarias, </a:t>
            </a:r>
            <a:r>
              <a:rPr lang="es-ES_tradnl" sz="800" dirty="0">
                <a:latin typeface="Century Gothic"/>
                <a:cs typeface="Century Gothic"/>
              </a:rPr>
              <a:t>a las cuentas anuales </a:t>
            </a:r>
            <a:r>
              <a:rPr lang="es-ES_tradnl" sz="800" dirty="0" smtClean="0">
                <a:latin typeface="Century Gothic"/>
                <a:cs typeface="Century Gothic"/>
              </a:rPr>
              <a:t>íntegras </a:t>
            </a:r>
            <a:r>
              <a:rPr lang="es-ES_tradnl" sz="800" dirty="0">
                <a:latin typeface="Century Gothic"/>
                <a:cs typeface="Century Gothic"/>
              </a:rPr>
              <a:t>de 187 cooperativas. Se realizó sobre éstas una depuración manual, eliminando aquellas que presentaban datos </a:t>
            </a:r>
            <a:r>
              <a:rPr lang="es-ES_tradnl" sz="800" dirty="0" smtClean="0">
                <a:latin typeface="Century Gothic"/>
                <a:cs typeface="Century Gothic"/>
              </a:rPr>
              <a:t>inconsistentes o incompletos, quedando la muestra final compuesta por 106 CA.</a:t>
            </a:r>
            <a:r>
              <a:rPr lang="es-ES" sz="800" dirty="0" smtClean="0">
                <a:latin typeface="Century Gothic"/>
                <a:cs typeface="Century Gothic"/>
              </a:rPr>
              <a:t> </a:t>
            </a:r>
            <a:endParaRPr lang="es-ES" sz="800" dirty="0">
              <a:latin typeface="Century Gothic"/>
              <a:cs typeface="Century Gothic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2766013" y="4066941"/>
            <a:ext cx="2174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srgbClr val="E4342D"/>
                </a:solidFill>
                <a:latin typeface="Phosphate Solid"/>
                <a:cs typeface="Phosphate Solid"/>
              </a:rPr>
              <a:t>RESULTADOS</a:t>
            </a:r>
            <a:endParaRPr lang="en-US" sz="1100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595437"/>
              </p:ext>
            </p:extLst>
          </p:nvPr>
        </p:nvGraphicFramePr>
        <p:xfrm>
          <a:off x="2763778" y="4773278"/>
          <a:ext cx="1806821" cy="1312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o" r:id="rId6" imgW="5613400" imgH="4076700" progId="Word.Document.12">
                  <p:embed/>
                </p:oleObj>
              </mc:Choice>
              <mc:Fallback>
                <p:oleObj name="Documento" r:id="rId6" imgW="5613400" imgH="407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63778" y="4773278"/>
                        <a:ext cx="1806821" cy="1312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2755941" y="4270469"/>
            <a:ext cx="173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b="1" dirty="0" smtClean="0">
                <a:latin typeface="Century Gothic" charset="0"/>
                <a:ea typeface="Century Gothic" charset="0"/>
                <a:cs typeface="Century Gothic" charset="0"/>
              </a:rPr>
              <a:t>Coeficientes de regresión para el modelo de endeudamiento total</a:t>
            </a:r>
            <a:endParaRPr lang="es-ES_tradnl" sz="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584747" y="4270470"/>
            <a:ext cx="173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b="1" dirty="0" smtClean="0">
                <a:latin typeface="Century Gothic" charset="0"/>
                <a:ea typeface="Century Gothic" charset="0"/>
                <a:cs typeface="Century Gothic" charset="0"/>
              </a:rPr>
              <a:t>Coeficientes de regresión para el modelo de endeudamiento a largo plazo</a:t>
            </a:r>
            <a:endParaRPr lang="es-ES_tradnl" sz="8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643789"/>
              </p:ext>
            </p:extLst>
          </p:nvPr>
        </p:nvGraphicFramePr>
        <p:xfrm>
          <a:off x="4542381" y="4785119"/>
          <a:ext cx="1790690" cy="1300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9" imgW="5613400" imgH="4076700" progId="Word.Document.12">
                  <p:embed/>
                </p:oleObj>
              </mc:Choice>
              <mc:Fallback>
                <p:oleObj name="Documento" r:id="rId9" imgW="5613400" imgH="407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2381" y="4785119"/>
                        <a:ext cx="1790690" cy="1300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1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33880</TotalTime>
  <Words>614</Words>
  <Application>Microsoft Macintosh PowerPoint</Application>
  <PresentationFormat>A4 (210x297 mm)</PresentationFormat>
  <Paragraphs>32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Century Gothic</vt:lpstr>
      <vt:lpstr>Phosphate Solid</vt:lpstr>
      <vt:lpstr>Office Theme</vt:lpstr>
      <vt:lpstr>Documento</vt:lpstr>
      <vt:lpstr>Presentación de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</dc:creator>
  <cp:lastModifiedBy>Usuario de Microsoft Office</cp:lastModifiedBy>
  <cp:revision>50</cp:revision>
  <dcterms:created xsi:type="dcterms:W3CDTF">2014-11-24T10:54:05Z</dcterms:created>
  <dcterms:modified xsi:type="dcterms:W3CDTF">2018-01-31T09:11:15Z</dcterms:modified>
</cp:coreProperties>
</file>