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sldIdLst>
    <p:sldId id="256" r:id="rId2"/>
  </p:sldIdLst>
  <p:sldSz cx="21383625" cy="30275213"/>
  <p:notesSz cx="6797675" cy="9926638"/>
  <p:defaultTextStyle>
    <a:defPPr>
      <a:defRPr lang="en-US"/>
    </a:defPPr>
    <a:lvl1pPr marL="0" algn="l" defTabSz="140886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1pPr>
    <a:lvl2pPr marL="1408862" algn="l" defTabSz="140886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2pPr>
    <a:lvl3pPr marL="2817724" algn="l" defTabSz="140886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3pPr>
    <a:lvl4pPr marL="4226585" algn="l" defTabSz="140886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4pPr>
    <a:lvl5pPr marL="5635447" algn="l" defTabSz="140886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5pPr>
    <a:lvl6pPr marL="7044309" algn="l" defTabSz="140886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6pPr>
    <a:lvl7pPr marL="8453171" algn="l" defTabSz="140886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7pPr>
    <a:lvl8pPr marL="9862033" algn="l" defTabSz="140886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8pPr>
    <a:lvl9pPr marL="11270894" algn="l" defTabSz="140886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3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26" d="100"/>
          <a:sy n="26" d="100"/>
        </p:scale>
        <p:origin x="3090" y="156"/>
      </p:cViewPr>
      <p:guideLst>
        <p:guide orient="horz" pos="9536"/>
        <p:guide pos="67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9404948"/>
            <a:ext cx="18176081" cy="6489547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7544" y="17155955"/>
            <a:ext cx="14968538" cy="7736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9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794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192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589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986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384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781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178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62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8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3128" y="1212419"/>
            <a:ext cx="4811316" cy="25832046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181" y="1212419"/>
            <a:ext cx="14077553" cy="25832046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45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9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160" y="19454633"/>
            <a:ext cx="18176081" cy="6012995"/>
          </a:xfrm>
        </p:spPr>
        <p:txBody>
          <a:bodyPr anchor="t"/>
          <a:lstStyle>
            <a:lvl1pPr algn="l">
              <a:defRPr sz="12225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160" y="12831930"/>
            <a:ext cx="18176081" cy="6622701"/>
          </a:xfrm>
        </p:spPr>
        <p:txBody>
          <a:bodyPr anchor="b"/>
          <a:lstStyle>
            <a:lvl1pPr marL="0" indent="0">
              <a:buNone/>
              <a:defRPr sz="6113">
                <a:solidFill>
                  <a:schemeClr val="tx1">
                    <a:tint val="75000"/>
                  </a:schemeClr>
                </a:solidFill>
              </a:defRPr>
            </a:lvl1pPr>
            <a:lvl2pPr marL="1397340" indent="0">
              <a:buNone/>
              <a:defRPr sz="5501">
                <a:solidFill>
                  <a:schemeClr val="tx1">
                    <a:tint val="75000"/>
                  </a:schemeClr>
                </a:solidFill>
              </a:defRPr>
            </a:lvl2pPr>
            <a:lvl3pPr marL="2794681" indent="0">
              <a:buNone/>
              <a:defRPr sz="4890">
                <a:solidFill>
                  <a:schemeClr val="tx1">
                    <a:tint val="75000"/>
                  </a:schemeClr>
                </a:solidFill>
              </a:defRPr>
            </a:lvl3pPr>
            <a:lvl4pPr marL="4192021" indent="0">
              <a:buNone/>
              <a:defRPr sz="4279">
                <a:solidFill>
                  <a:schemeClr val="tx1">
                    <a:tint val="75000"/>
                  </a:schemeClr>
                </a:solidFill>
              </a:defRPr>
            </a:lvl4pPr>
            <a:lvl5pPr marL="5589361" indent="0">
              <a:buNone/>
              <a:defRPr sz="4279">
                <a:solidFill>
                  <a:schemeClr val="tx1">
                    <a:tint val="75000"/>
                  </a:schemeClr>
                </a:solidFill>
              </a:defRPr>
            </a:lvl5pPr>
            <a:lvl6pPr marL="6986702" indent="0">
              <a:buNone/>
              <a:defRPr sz="4279">
                <a:solidFill>
                  <a:schemeClr val="tx1">
                    <a:tint val="75000"/>
                  </a:schemeClr>
                </a:solidFill>
              </a:defRPr>
            </a:lvl6pPr>
            <a:lvl7pPr marL="8384042" indent="0">
              <a:buNone/>
              <a:defRPr sz="4279">
                <a:solidFill>
                  <a:schemeClr val="tx1">
                    <a:tint val="75000"/>
                  </a:schemeClr>
                </a:solidFill>
              </a:defRPr>
            </a:lvl7pPr>
            <a:lvl8pPr marL="9781383" indent="0">
              <a:buNone/>
              <a:defRPr sz="4279">
                <a:solidFill>
                  <a:schemeClr val="tx1">
                    <a:tint val="75000"/>
                  </a:schemeClr>
                </a:solidFill>
              </a:defRPr>
            </a:lvl8pPr>
            <a:lvl9pPr marL="11178723" indent="0">
              <a:buNone/>
              <a:defRPr sz="42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3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181" y="7064222"/>
            <a:ext cx="9444434" cy="19980241"/>
          </a:xfrm>
        </p:spPr>
        <p:txBody>
          <a:bodyPr/>
          <a:lstStyle>
            <a:lvl1pPr>
              <a:defRPr sz="8558"/>
            </a:lvl1pPr>
            <a:lvl2pPr>
              <a:defRPr sz="7335"/>
            </a:lvl2pPr>
            <a:lvl3pPr>
              <a:defRPr sz="6113"/>
            </a:lvl3pPr>
            <a:lvl4pPr>
              <a:defRPr sz="5501"/>
            </a:lvl4pPr>
            <a:lvl5pPr>
              <a:defRPr sz="5501"/>
            </a:lvl5pPr>
            <a:lvl6pPr>
              <a:defRPr sz="5501"/>
            </a:lvl6pPr>
            <a:lvl7pPr>
              <a:defRPr sz="5501"/>
            </a:lvl7pPr>
            <a:lvl8pPr>
              <a:defRPr sz="5501"/>
            </a:lvl8pPr>
            <a:lvl9pPr>
              <a:defRPr sz="5501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0010" y="7064222"/>
            <a:ext cx="9444434" cy="19980241"/>
          </a:xfrm>
        </p:spPr>
        <p:txBody>
          <a:bodyPr/>
          <a:lstStyle>
            <a:lvl1pPr>
              <a:defRPr sz="8558"/>
            </a:lvl1pPr>
            <a:lvl2pPr>
              <a:defRPr sz="7335"/>
            </a:lvl2pPr>
            <a:lvl3pPr>
              <a:defRPr sz="6113"/>
            </a:lvl3pPr>
            <a:lvl4pPr>
              <a:defRPr sz="5501"/>
            </a:lvl4pPr>
            <a:lvl5pPr>
              <a:defRPr sz="5501"/>
            </a:lvl5pPr>
            <a:lvl6pPr>
              <a:defRPr sz="5501"/>
            </a:lvl6pPr>
            <a:lvl7pPr>
              <a:defRPr sz="5501"/>
            </a:lvl7pPr>
            <a:lvl8pPr>
              <a:defRPr sz="5501"/>
            </a:lvl8pPr>
            <a:lvl9pPr>
              <a:defRPr sz="5501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29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183" y="6776884"/>
            <a:ext cx="9448148" cy="2824284"/>
          </a:xfrm>
        </p:spPr>
        <p:txBody>
          <a:bodyPr anchor="b"/>
          <a:lstStyle>
            <a:lvl1pPr marL="0" indent="0">
              <a:buNone/>
              <a:defRPr sz="7335" b="1"/>
            </a:lvl1pPr>
            <a:lvl2pPr marL="1397340" indent="0">
              <a:buNone/>
              <a:defRPr sz="6113" b="1"/>
            </a:lvl2pPr>
            <a:lvl3pPr marL="2794681" indent="0">
              <a:buNone/>
              <a:defRPr sz="5501" b="1"/>
            </a:lvl3pPr>
            <a:lvl4pPr marL="4192021" indent="0">
              <a:buNone/>
              <a:defRPr sz="4890" b="1"/>
            </a:lvl4pPr>
            <a:lvl5pPr marL="5589361" indent="0">
              <a:buNone/>
              <a:defRPr sz="4890" b="1"/>
            </a:lvl5pPr>
            <a:lvl6pPr marL="6986702" indent="0">
              <a:buNone/>
              <a:defRPr sz="4890" b="1"/>
            </a:lvl6pPr>
            <a:lvl7pPr marL="8384042" indent="0">
              <a:buNone/>
              <a:defRPr sz="4890" b="1"/>
            </a:lvl7pPr>
            <a:lvl8pPr marL="9781383" indent="0">
              <a:buNone/>
              <a:defRPr sz="4890" b="1"/>
            </a:lvl8pPr>
            <a:lvl9pPr marL="11178723" indent="0">
              <a:buNone/>
              <a:defRPr sz="489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183" y="9601167"/>
            <a:ext cx="9448148" cy="17443290"/>
          </a:xfrm>
        </p:spPr>
        <p:txBody>
          <a:bodyPr/>
          <a:lstStyle>
            <a:lvl1pPr>
              <a:defRPr sz="7335"/>
            </a:lvl1pPr>
            <a:lvl2pPr>
              <a:defRPr sz="6113"/>
            </a:lvl2pPr>
            <a:lvl3pPr>
              <a:defRPr sz="5501"/>
            </a:lvl3pPr>
            <a:lvl4pPr>
              <a:defRPr sz="4890"/>
            </a:lvl4pPr>
            <a:lvl5pPr>
              <a:defRPr sz="4890"/>
            </a:lvl5pPr>
            <a:lvl6pPr>
              <a:defRPr sz="4890"/>
            </a:lvl6pPr>
            <a:lvl7pPr>
              <a:defRPr sz="4890"/>
            </a:lvl7pPr>
            <a:lvl8pPr>
              <a:defRPr sz="4890"/>
            </a:lvl8pPr>
            <a:lvl9pPr>
              <a:defRPr sz="489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2585" y="6776884"/>
            <a:ext cx="9451862" cy="2824284"/>
          </a:xfrm>
        </p:spPr>
        <p:txBody>
          <a:bodyPr anchor="b"/>
          <a:lstStyle>
            <a:lvl1pPr marL="0" indent="0">
              <a:buNone/>
              <a:defRPr sz="7335" b="1"/>
            </a:lvl1pPr>
            <a:lvl2pPr marL="1397340" indent="0">
              <a:buNone/>
              <a:defRPr sz="6113" b="1"/>
            </a:lvl2pPr>
            <a:lvl3pPr marL="2794681" indent="0">
              <a:buNone/>
              <a:defRPr sz="5501" b="1"/>
            </a:lvl3pPr>
            <a:lvl4pPr marL="4192021" indent="0">
              <a:buNone/>
              <a:defRPr sz="4890" b="1"/>
            </a:lvl4pPr>
            <a:lvl5pPr marL="5589361" indent="0">
              <a:buNone/>
              <a:defRPr sz="4890" b="1"/>
            </a:lvl5pPr>
            <a:lvl6pPr marL="6986702" indent="0">
              <a:buNone/>
              <a:defRPr sz="4890" b="1"/>
            </a:lvl6pPr>
            <a:lvl7pPr marL="8384042" indent="0">
              <a:buNone/>
              <a:defRPr sz="4890" b="1"/>
            </a:lvl7pPr>
            <a:lvl8pPr marL="9781383" indent="0">
              <a:buNone/>
              <a:defRPr sz="4890" b="1"/>
            </a:lvl8pPr>
            <a:lvl9pPr marL="11178723" indent="0">
              <a:buNone/>
              <a:defRPr sz="489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2585" y="9601167"/>
            <a:ext cx="9451862" cy="17443290"/>
          </a:xfrm>
        </p:spPr>
        <p:txBody>
          <a:bodyPr/>
          <a:lstStyle>
            <a:lvl1pPr>
              <a:defRPr sz="7335"/>
            </a:lvl1pPr>
            <a:lvl2pPr>
              <a:defRPr sz="6113"/>
            </a:lvl2pPr>
            <a:lvl3pPr>
              <a:defRPr sz="5501"/>
            </a:lvl3pPr>
            <a:lvl4pPr>
              <a:defRPr sz="4890"/>
            </a:lvl4pPr>
            <a:lvl5pPr>
              <a:defRPr sz="4890"/>
            </a:lvl5pPr>
            <a:lvl6pPr>
              <a:defRPr sz="4890"/>
            </a:lvl6pPr>
            <a:lvl7pPr>
              <a:defRPr sz="4890"/>
            </a:lvl7pPr>
            <a:lvl8pPr>
              <a:defRPr sz="4890"/>
            </a:lvl8pPr>
            <a:lvl9pPr>
              <a:defRPr sz="489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0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5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6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183" y="1205402"/>
            <a:ext cx="7035066" cy="5129968"/>
          </a:xfrm>
        </p:spPr>
        <p:txBody>
          <a:bodyPr anchor="b"/>
          <a:lstStyle>
            <a:lvl1pPr algn="l">
              <a:defRPr sz="6113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0405" y="1205411"/>
            <a:ext cx="11954039" cy="25839057"/>
          </a:xfrm>
        </p:spPr>
        <p:txBody>
          <a:bodyPr/>
          <a:lstStyle>
            <a:lvl1pPr>
              <a:defRPr sz="9780"/>
            </a:lvl1pPr>
            <a:lvl2pPr>
              <a:defRPr sz="8558"/>
            </a:lvl2pPr>
            <a:lvl3pPr>
              <a:defRPr sz="7335"/>
            </a:lvl3pPr>
            <a:lvl4pPr>
              <a:defRPr sz="6113"/>
            </a:lvl4pPr>
            <a:lvl5pPr>
              <a:defRPr sz="6113"/>
            </a:lvl5pPr>
            <a:lvl6pPr>
              <a:defRPr sz="6113"/>
            </a:lvl6pPr>
            <a:lvl7pPr>
              <a:defRPr sz="6113"/>
            </a:lvl7pPr>
            <a:lvl8pPr>
              <a:defRPr sz="6113"/>
            </a:lvl8pPr>
            <a:lvl9pPr>
              <a:defRPr sz="6113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183" y="6335374"/>
            <a:ext cx="7035066" cy="20709089"/>
          </a:xfrm>
        </p:spPr>
        <p:txBody>
          <a:bodyPr/>
          <a:lstStyle>
            <a:lvl1pPr marL="0" indent="0">
              <a:buNone/>
              <a:defRPr sz="4279"/>
            </a:lvl1pPr>
            <a:lvl2pPr marL="1397340" indent="0">
              <a:buNone/>
              <a:defRPr sz="3668"/>
            </a:lvl2pPr>
            <a:lvl3pPr marL="2794681" indent="0">
              <a:buNone/>
              <a:defRPr sz="3056"/>
            </a:lvl3pPr>
            <a:lvl4pPr marL="4192021" indent="0">
              <a:buNone/>
              <a:defRPr sz="2751"/>
            </a:lvl4pPr>
            <a:lvl5pPr marL="5589361" indent="0">
              <a:buNone/>
              <a:defRPr sz="2751"/>
            </a:lvl5pPr>
            <a:lvl6pPr marL="6986702" indent="0">
              <a:buNone/>
              <a:defRPr sz="2751"/>
            </a:lvl6pPr>
            <a:lvl7pPr marL="8384042" indent="0">
              <a:buNone/>
              <a:defRPr sz="2751"/>
            </a:lvl7pPr>
            <a:lvl8pPr marL="9781383" indent="0">
              <a:buNone/>
              <a:defRPr sz="2751"/>
            </a:lvl8pPr>
            <a:lvl9pPr marL="11178723" indent="0">
              <a:buNone/>
              <a:defRPr sz="275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52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340" y="21192649"/>
            <a:ext cx="12830175" cy="2501914"/>
          </a:xfrm>
        </p:spPr>
        <p:txBody>
          <a:bodyPr anchor="b"/>
          <a:lstStyle>
            <a:lvl1pPr algn="l">
              <a:defRPr sz="6113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340" y="2705145"/>
            <a:ext cx="12830175" cy="18165128"/>
          </a:xfrm>
        </p:spPr>
        <p:txBody>
          <a:bodyPr/>
          <a:lstStyle>
            <a:lvl1pPr marL="0" indent="0">
              <a:buNone/>
              <a:defRPr sz="9780"/>
            </a:lvl1pPr>
            <a:lvl2pPr marL="1397340" indent="0">
              <a:buNone/>
              <a:defRPr sz="8558"/>
            </a:lvl2pPr>
            <a:lvl3pPr marL="2794681" indent="0">
              <a:buNone/>
              <a:defRPr sz="7335"/>
            </a:lvl3pPr>
            <a:lvl4pPr marL="4192021" indent="0">
              <a:buNone/>
              <a:defRPr sz="6113"/>
            </a:lvl4pPr>
            <a:lvl5pPr marL="5589361" indent="0">
              <a:buNone/>
              <a:defRPr sz="6113"/>
            </a:lvl5pPr>
            <a:lvl6pPr marL="6986702" indent="0">
              <a:buNone/>
              <a:defRPr sz="6113"/>
            </a:lvl6pPr>
            <a:lvl7pPr marL="8384042" indent="0">
              <a:buNone/>
              <a:defRPr sz="6113"/>
            </a:lvl7pPr>
            <a:lvl8pPr marL="9781383" indent="0">
              <a:buNone/>
              <a:defRPr sz="6113"/>
            </a:lvl8pPr>
            <a:lvl9pPr marL="11178723" indent="0">
              <a:buNone/>
              <a:defRPr sz="611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340" y="23694563"/>
            <a:ext cx="12830175" cy="3553129"/>
          </a:xfrm>
        </p:spPr>
        <p:txBody>
          <a:bodyPr/>
          <a:lstStyle>
            <a:lvl1pPr marL="0" indent="0">
              <a:buNone/>
              <a:defRPr sz="4279"/>
            </a:lvl1pPr>
            <a:lvl2pPr marL="1397340" indent="0">
              <a:buNone/>
              <a:defRPr sz="3668"/>
            </a:lvl2pPr>
            <a:lvl3pPr marL="2794681" indent="0">
              <a:buNone/>
              <a:defRPr sz="3056"/>
            </a:lvl3pPr>
            <a:lvl4pPr marL="4192021" indent="0">
              <a:buNone/>
              <a:defRPr sz="2751"/>
            </a:lvl4pPr>
            <a:lvl5pPr marL="5589361" indent="0">
              <a:buNone/>
              <a:defRPr sz="2751"/>
            </a:lvl5pPr>
            <a:lvl6pPr marL="6986702" indent="0">
              <a:buNone/>
              <a:defRPr sz="2751"/>
            </a:lvl6pPr>
            <a:lvl7pPr marL="8384042" indent="0">
              <a:buNone/>
              <a:defRPr sz="2751"/>
            </a:lvl7pPr>
            <a:lvl8pPr marL="9781383" indent="0">
              <a:buNone/>
              <a:defRPr sz="2751"/>
            </a:lvl8pPr>
            <a:lvl9pPr marL="11178723" indent="0">
              <a:buNone/>
              <a:defRPr sz="275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447-4E32-2648-85A2-F867CE25910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846F-3FEA-AA40-8261-9F62499E63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9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181" y="1212411"/>
            <a:ext cx="19245263" cy="50458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181" y="7064222"/>
            <a:ext cx="19245263" cy="19980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181" y="28060647"/>
            <a:ext cx="498951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B7447-4E32-2648-85A2-F867CE25910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6072" y="28060647"/>
            <a:ext cx="6771481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4931" y="28060647"/>
            <a:ext cx="498951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A846F-3FEA-AA40-8261-9F62499E63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5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97340" rtl="0" eaLnBrk="1" latinLnBrk="0" hangingPunct="1">
        <a:spcBef>
          <a:spcPct val="0"/>
        </a:spcBef>
        <a:buNone/>
        <a:defRPr sz="134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48005" indent="-1048005" algn="l" defTabSz="1397340" rtl="0" eaLnBrk="1" latinLnBrk="0" hangingPunct="1">
        <a:spcBef>
          <a:spcPct val="20000"/>
        </a:spcBef>
        <a:buFont typeface="Arial"/>
        <a:buChar char="•"/>
        <a:defRPr sz="9780" kern="1200">
          <a:solidFill>
            <a:schemeClr val="tx1"/>
          </a:solidFill>
          <a:latin typeface="+mn-lt"/>
          <a:ea typeface="+mn-ea"/>
          <a:cs typeface="+mn-cs"/>
        </a:defRPr>
      </a:lvl1pPr>
      <a:lvl2pPr marL="2270678" indent="-873338" algn="l" defTabSz="1397340" rtl="0" eaLnBrk="1" latinLnBrk="0" hangingPunct="1">
        <a:spcBef>
          <a:spcPct val="20000"/>
        </a:spcBef>
        <a:buFont typeface="Arial"/>
        <a:buChar char="–"/>
        <a:defRPr sz="8558" kern="1200">
          <a:solidFill>
            <a:schemeClr val="tx1"/>
          </a:solidFill>
          <a:latin typeface="+mn-lt"/>
          <a:ea typeface="+mn-ea"/>
          <a:cs typeface="+mn-cs"/>
        </a:defRPr>
      </a:lvl2pPr>
      <a:lvl3pPr marL="3493351" indent="-698670" algn="l" defTabSz="1397340" rtl="0" eaLnBrk="1" latinLnBrk="0" hangingPunct="1">
        <a:spcBef>
          <a:spcPct val="20000"/>
        </a:spcBef>
        <a:buFont typeface="Arial"/>
        <a:buChar char="•"/>
        <a:defRPr sz="7335" kern="1200">
          <a:solidFill>
            <a:schemeClr val="tx1"/>
          </a:solidFill>
          <a:latin typeface="+mn-lt"/>
          <a:ea typeface="+mn-ea"/>
          <a:cs typeface="+mn-cs"/>
        </a:defRPr>
      </a:lvl3pPr>
      <a:lvl4pPr marL="4890691" indent="-698670" algn="l" defTabSz="1397340" rtl="0" eaLnBrk="1" latinLnBrk="0" hangingPunct="1">
        <a:spcBef>
          <a:spcPct val="20000"/>
        </a:spcBef>
        <a:buFont typeface="Arial"/>
        <a:buChar char="–"/>
        <a:defRPr sz="6113" kern="1200">
          <a:solidFill>
            <a:schemeClr val="tx1"/>
          </a:solidFill>
          <a:latin typeface="+mn-lt"/>
          <a:ea typeface="+mn-ea"/>
          <a:cs typeface="+mn-cs"/>
        </a:defRPr>
      </a:lvl4pPr>
      <a:lvl5pPr marL="6288032" indent="-698670" algn="l" defTabSz="1397340" rtl="0" eaLnBrk="1" latinLnBrk="0" hangingPunct="1">
        <a:spcBef>
          <a:spcPct val="20000"/>
        </a:spcBef>
        <a:buFont typeface="Arial"/>
        <a:buChar char="»"/>
        <a:defRPr sz="6113" kern="1200">
          <a:solidFill>
            <a:schemeClr val="tx1"/>
          </a:solidFill>
          <a:latin typeface="+mn-lt"/>
          <a:ea typeface="+mn-ea"/>
          <a:cs typeface="+mn-cs"/>
        </a:defRPr>
      </a:lvl5pPr>
      <a:lvl6pPr marL="7685372" indent="-698670" algn="l" defTabSz="1397340" rtl="0" eaLnBrk="1" latinLnBrk="0" hangingPunct="1">
        <a:spcBef>
          <a:spcPct val="20000"/>
        </a:spcBef>
        <a:buFont typeface="Arial"/>
        <a:buChar char="•"/>
        <a:defRPr sz="6113" kern="1200">
          <a:solidFill>
            <a:schemeClr val="tx1"/>
          </a:solidFill>
          <a:latin typeface="+mn-lt"/>
          <a:ea typeface="+mn-ea"/>
          <a:cs typeface="+mn-cs"/>
        </a:defRPr>
      </a:lvl6pPr>
      <a:lvl7pPr marL="9082712" indent="-698670" algn="l" defTabSz="1397340" rtl="0" eaLnBrk="1" latinLnBrk="0" hangingPunct="1">
        <a:spcBef>
          <a:spcPct val="20000"/>
        </a:spcBef>
        <a:buFont typeface="Arial"/>
        <a:buChar char="•"/>
        <a:defRPr sz="6113" kern="1200">
          <a:solidFill>
            <a:schemeClr val="tx1"/>
          </a:solidFill>
          <a:latin typeface="+mn-lt"/>
          <a:ea typeface="+mn-ea"/>
          <a:cs typeface="+mn-cs"/>
        </a:defRPr>
      </a:lvl7pPr>
      <a:lvl8pPr marL="10480053" indent="-698670" algn="l" defTabSz="1397340" rtl="0" eaLnBrk="1" latinLnBrk="0" hangingPunct="1">
        <a:spcBef>
          <a:spcPct val="20000"/>
        </a:spcBef>
        <a:buFont typeface="Arial"/>
        <a:buChar char="•"/>
        <a:defRPr sz="6113" kern="1200">
          <a:solidFill>
            <a:schemeClr val="tx1"/>
          </a:solidFill>
          <a:latin typeface="+mn-lt"/>
          <a:ea typeface="+mn-ea"/>
          <a:cs typeface="+mn-cs"/>
        </a:defRPr>
      </a:lvl8pPr>
      <a:lvl9pPr marL="11877393" indent="-698670" algn="l" defTabSz="1397340" rtl="0" eaLnBrk="1" latinLnBrk="0" hangingPunct="1">
        <a:spcBef>
          <a:spcPct val="20000"/>
        </a:spcBef>
        <a:buFont typeface="Arial"/>
        <a:buChar char="•"/>
        <a:defRPr sz="61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7340" rtl="0" eaLnBrk="1" latinLnBrk="0" hangingPunct="1">
        <a:defRPr sz="5501" kern="1200">
          <a:solidFill>
            <a:schemeClr val="tx1"/>
          </a:solidFill>
          <a:latin typeface="+mn-lt"/>
          <a:ea typeface="+mn-ea"/>
          <a:cs typeface="+mn-cs"/>
        </a:defRPr>
      </a:lvl1pPr>
      <a:lvl2pPr marL="1397340" algn="l" defTabSz="1397340" rtl="0" eaLnBrk="1" latinLnBrk="0" hangingPunct="1">
        <a:defRPr sz="5501" kern="1200">
          <a:solidFill>
            <a:schemeClr val="tx1"/>
          </a:solidFill>
          <a:latin typeface="+mn-lt"/>
          <a:ea typeface="+mn-ea"/>
          <a:cs typeface="+mn-cs"/>
        </a:defRPr>
      </a:lvl2pPr>
      <a:lvl3pPr marL="2794681" algn="l" defTabSz="1397340" rtl="0" eaLnBrk="1" latinLnBrk="0" hangingPunct="1">
        <a:defRPr sz="5501" kern="1200">
          <a:solidFill>
            <a:schemeClr val="tx1"/>
          </a:solidFill>
          <a:latin typeface="+mn-lt"/>
          <a:ea typeface="+mn-ea"/>
          <a:cs typeface="+mn-cs"/>
        </a:defRPr>
      </a:lvl3pPr>
      <a:lvl4pPr marL="4192021" algn="l" defTabSz="1397340" rtl="0" eaLnBrk="1" latinLnBrk="0" hangingPunct="1">
        <a:defRPr sz="5501" kern="1200">
          <a:solidFill>
            <a:schemeClr val="tx1"/>
          </a:solidFill>
          <a:latin typeface="+mn-lt"/>
          <a:ea typeface="+mn-ea"/>
          <a:cs typeface="+mn-cs"/>
        </a:defRPr>
      </a:lvl4pPr>
      <a:lvl5pPr marL="5589361" algn="l" defTabSz="1397340" rtl="0" eaLnBrk="1" latinLnBrk="0" hangingPunct="1">
        <a:defRPr sz="5501" kern="1200">
          <a:solidFill>
            <a:schemeClr val="tx1"/>
          </a:solidFill>
          <a:latin typeface="+mn-lt"/>
          <a:ea typeface="+mn-ea"/>
          <a:cs typeface="+mn-cs"/>
        </a:defRPr>
      </a:lvl5pPr>
      <a:lvl6pPr marL="6986702" algn="l" defTabSz="1397340" rtl="0" eaLnBrk="1" latinLnBrk="0" hangingPunct="1">
        <a:defRPr sz="5501" kern="1200">
          <a:solidFill>
            <a:schemeClr val="tx1"/>
          </a:solidFill>
          <a:latin typeface="+mn-lt"/>
          <a:ea typeface="+mn-ea"/>
          <a:cs typeface="+mn-cs"/>
        </a:defRPr>
      </a:lvl6pPr>
      <a:lvl7pPr marL="8384042" algn="l" defTabSz="1397340" rtl="0" eaLnBrk="1" latinLnBrk="0" hangingPunct="1">
        <a:defRPr sz="5501" kern="1200">
          <a:solidFill>
            <a:schemeClr val="tx1"/>
          </a:solidFill>
          <a:latin typeface="+mn-lt"/>
          <a:ea typeface="+mn-ea"/>
          <a:cs typeface="+mn-cs"/>
        </a:defRPr>
      </a:lvl7pPr>
      <a:lvl8pPr marL="9781383" algn="l" defTabSz="1397340" rtl="0" eaLnBrk="1" latinLnBrk="0" hangingPunct="1">
        <a:defRPr sz="5501" kern="1200">
          <a:solidFill>
            <a:schemeClr val="tx1"/>
          </a:solidFill>
          <a:latin typeface="+mn-lt"/>
          <a:ea typeface="+mn-ea"/>
          <a:cs typeface="+mn-cs"/>
        </a:defRPr>
      </a:lvl8pPr>
      <a:lvl9pPr marL="11178723" algn="l" defTabSz="1397340" rtl="0" eaLnBrk="1" latinLnBrk="0" hangingPunct="1">
        <a:defRPr sz="55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mailto:emelia@cegea.upv.es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mailto:jfjulia@esp.upv.es" TargetMode="External"/><Relationship Id="rId4" Type="http://schemas.openxmlformats.org/officeDocument/2006/relationships/hyperlink" Target="mailto:pcarnicer@cegea.upv.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8054" y="6399129"/>
            <a:ext cx="5059252" cy="5736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45" dirty="0">
              <a:solidFill>
                <a:schemeClr val="accent4"/>
              </a:solidFill>
            </a:endParaRPr>
          </a:p>
          <a:p>
            <a:r>
              <a:rPr lang="en-US" sz="2445" dirty="0">
                <a:solidFill>
                  <a:schemeClr val="accent4"/>
                </a:solidFill>
              </a:rPr>
              <a:t>Elena Meliá Martí</a:t>
            </a:r>
          </a:p>
          <a:p>
            <a:r>
              <a:rPr lang="en-US" sz="2445" dirty="0">
                <a:solidFill>
                  <a:schemeClr val="accent4"/>
                </a:solidFill>
                <a:hlinkClick r:id="rId3"/>
              </a:rPr>
              <a:t>emelia@cegea.upv.es</a:t>
            </a:r>
            <a:endParaRPr lang="en-US" sz="2445" dirty="0">
              <a:solidFill>
                <a:schemeClr val="accent4"/>
              </a:solidFill>
            </a:endParaRPr>
          </a:p>
          <a:p>
            <a:endParaRPr lang="en-US" sz="2445" dirty="0">
              <a:solidFill>
                <a:schemeClr val="accent4"/>
              </a:solidFill>
            </a:endParaRPr>
          </a:p>
          <a:p>
            <a:r>
              <a:rPr lang="en-US" sz="2445" dirty="0">
                <a:solidFill>
                  <a:schemeClr val="accent4"/>
                </a:solidFill>
              </a:rPr>
              <a:t>Mª Pía Carnicer Andrés</a:t>
            </a:r>
          </a:p>
          <a:p>
            <a:r>
              <a:rPr lang="en-US" sz="2445" dirty="0">
                <a:solidFill>
                  <a:schemeClr val="accent4"/>
                </a:solidFill>
                <a:hlinkClick r:id="rId4"/>
              </a:rPr>
              <a:t>pcarnicer@cegea.upv.es</a:t>
            </a:r>
            <a:endParaRPr lang="en-US" sz="2445" dirty="0">
              <a:solidFill>
                <a:schemeClr val="accent4"/>
              </a:solidFill>
            </a:endParaRPr>
          </a:p>
          <a:p>
            <a:endParaRPr lang="en-US" sz="2445" dirty="0">
              <a:solidFill>
                <a:schemeClr val="accent4"/>
              </a:solidFill>
            </a:endParaRPr>
          </a:p>
          <a:p>
            <a:r>
              <a:rPr lang="en-US" sz="2445" dirty="0">
                <a:solidFill>
                  <a:schemeClr val="accent4"/>
                </a:solidFill>
              </a:rPr>
              <a:t>Juan F. </a:t>
            </a:r>
            <a:r>
              <a:rPr lang="en-US" sz="2445" dirty="0" err="1">
                <a:solidFill>
                  <a:schemeClr val="accent4"/>
                </a:solidFill>
              </a:rPr>
              <a:t>Juliá</a:t>
            </a:r>
            <a:r>
              <a:rPr lang="en-US" sz="2445" dirty="0">
                <a:solidFill>
                  <a:schemeClr val="accent4"/>
                </a:solidFill>
              </a:rPr>
              <a:t> </a:t>
            </a:r>
            <a:r>
              <a:rPr lang="en-US" sz="2445" dirty="0" err="1">
                <a:solidFill>
                  <a:schemeClr val="accent4"/>
                </a:solidFill>
              </a:rPr>
              <a:t>Igual</a:t>
            </a:r>
            <a:r>
              <a:rPr lang="en-US" sz="2445" dirty="0">
                <a:solidFill>
                  <a:schemeClr val="accent4"/>
                </a:solidFill>
              </a:rPr>
              <a:t> </a:t>
            </a:r>
          </a:p>
          <a:p>
            <a:r>
              <a:rPr lang="en-US" sz="2445" dirty="0">
                <a:solidFill>
                  <a:schemeClr val="accent4"/>
                </a:solidFill>
                <a:hlinkClick r:id="rId5"/>
              </a:rPr>
              <a:t>jfjulia@esp.upv.es</a:t>
            </a:r>
            <a:endParaRPr lang="en-US" sz="2445" dirty="0">
              <a:solidFill>
                <a:schemeClr val="accent4"/>
              </a:solidFill>
            </a:endParaRPr>
          </a:p>
          <a:p>
            <a:endParaRPr lang="en-US" sz="2445" dirty="0">
              <a:solidFill>
                <a:schemeClr val="accent4"/>
              </a:solidFill>
            </a:endParaRPr>
          </a:p>
          <a:p>
            <a:pPr algn="just"/>
            <a:r>
              <a:rPr lang="es-ES" sz="2445" b="1" dirty="0"/>
              <a:t>CEGEA. </a:t>
            </a:r>
          </a:p>
          <a:p>
            <a:pPr algn="just"/>
            <a:r>
              <a:rPr lang="es-ES" sz="2445" b="1" dirty="0" err="1"/>
              <a:t>Universitat</a:t>
            </a:r>
            <a:r>
              <a:rPr lang="es-ES" sz="2445" b="1" dirty="0"/>
              <a:t> </a:t>
            </a:r>
            <a:r>
              <a:rPr lang="es-ES" sz="2445" b="1" dirty="0" err="1"/>
              <a:t>Politècnica</a:t>
            </a:r>
            <a:r>
              <a:rPr lang="es-ES" sz="2445" b="1" dirty="0"/>
              <a:t> de Valencia</a:t>
            </a:r>
          </a:p>
          <a:p>
            <a:endParaRPr lang="en-US" sz="2445" dirty="0">
              <a:solidFill>
                <a:schemeClr val="accent4"/>
              </a:solidFill>
            </a:endParaRPr>
          </a:p>
          <a:p>
            <a:r>
              <a:rPr lang="en-US" sz="2445" dirty="0">
                <a:solidFill>
                  <a:schemeClr val="accent4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5238" y="13229511"/>
            <a:ext cx="5624897" cy="6182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81" dirty="0"/>
              <a:t>La </a:t>
            </a:r>
            <a:r>
              <a:rPr lang="es-ES" sz="1681" b="1" dirty="0"/>
              <a:t>incorporación de la mujer en los órganos de gobierno de las empresas </a:t>
            </a:r>
            <a:r>
              <a:rPr lang="es-ES" sz="1681" dirty="0"/>
              <a:t>es un tema de gran actualidad e interés tanto en la sociedad como en la comunidad científica, donde cada vez se encuentran </a:t>
            </a:r>
            <a:r>
              <a:rPr lang="es-ES" sz="1681" b="1" dirty="0"/>
              <a:t>más trabajos dedicados al tema del género</a:t>
            </a:r>
            <a:r>
              <a:rPr lang="es-ES" sz="1681" dirty="0"/>
              <a:t>, las cuotas, así como al famoso </a:t>
            </a:r>
            <a:r>
              <a:rPr lang="es-ES" sz="1681" b="1" dirty="0"/>
              <a:t>‘techo de cristal’. </a:t>
            </a:r>
          </a:p>
          <a:p>
            <a:pPr algn="just"/>
            <a:endParaRPr lang="es-ES" sz="1681" dirty="0"/>
          </a:p>
          <a:p>
            <a:pPr algn="just"/>
            <a:r>
              <a:rPr lang="es-ES" sz="1681" dirty="0"/>
              <a:t>Las empresas de economía social, no son ajenas a esta realidad. Las </a:t>
            </a:r>
            <a:r>
              <a:rPr lang="es-ES" sz="1681" b="1" dirty="0"/>
              <a:t>cooperativas</a:t>
            </a:r>
            <a:r>
              <a:rPr lang="es-ES" sz="1681" dirty="0"/>
              <a:t> son empresas de economía social con sus propios valores y principios, que las identifican como </a:t>
            </a:r>
            <a:r>
              <a:rPr lang="es-ES" sz="1681" b="1" dirty="0"/>
              <a:t>organizaciones en las que el elemento central son personas</a:t>
            </a:r>
            <a:r>
              <a:rPr lang="es-ES" sz="1681" dirty="0"/>
              <a:t>. De hecho, de acuerdo con Cabrerizo (1999), la cooperativa es por definición una empresa personalista (de derecho ya lo es, tal y como lo establece la ACI) y también por definición debería ser una empresa igualitaria de hecho. Así, las cooperativas a nivel conceptual aceptan el criterio de </a:t>
            </a:r>
            <a:r>
              <a:rPr lang="es-ES" sz="1681" b="1" dirty="0"/>
              <a:t>no discriminación por razón de sexo</a:t>
            </a:r>
            <a:r>
              <a:rPr lang="es-ES" sz="1681" dirty="0"/>
              <a:t>, pero en la realidad no siempre es así [Ribas, (2006)]. </a:t>
            </a:r>
            <a:endParaRPr lang="es-ES_tradnl" sz="1681" dirty="0"/>
          </a:p>
          <a:p>
            <a:pPr algn="just"/>
            <a:endParaRPr lang="es-ES_tradnl" sz="1528" dirty="0"/>
          </a:p>
          <a:p>
            <a:pPr algn="just"/>
            <a:endParaRPr lang="en-US" sz="1528" dirty="0"/>
          </a:p>
          <a:p>
            <a:pPr algn="just"/>
            <a:r>
              <a:rPr lang="es-ES" altLang="es-ES" sz="1528" dirty="0"/>
              <a:t/>
            </a:r>
            <a:br>
              <a:rPr lang="es-ES" altLang="es-ES" sz="1528" dirty="0"/>
            </a:br>
            <a:endParaRPr lang="es-ES" altLang="es-ES" sz="1528" dirty="0"/>
          </a:p>
          <a:p>
            <a:pPr algn="just"/>
            <a:endParaRPr lang="en-US" sz="1528" dirty="0"/>
          </a:p>
        </p:txBody>
      </p:sp>
      <p:sp>
        <p:nvSpPr>
          <p:cNvPr id="6" name="TextBox 5"/>
          <p:cNvSpPr txBox="1"/>
          <p:nvPr/>
        </p:nvSpPr>
        <p:spPr>
          <a:xfrm>
            <a:off x="1135953" y="20119417"/>
            <a:ext cx="5783461" cy="11522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81" dirty="0"/>
              <a:t>Este trabajo </a:t>
            </a:r>
            <a:r>
              <a:rPr lang="es-ES" sz="1681" b="1" dirty="0"/>
              <a:t>pretende analizar </a:t>
            </a:r>
            <a:r>
              <a:rPr lang="es-ES" sz="1681" dirty="0"/>
              <a:t>el papel de la mujer en los órganos de gobierno y puestos directicos de las cooperativas agroalimentarias españolas. Para ello, se analizará:</a:t>
            </a:r>
          </a:p>
          <a:p>
            <a:pPr algn="just"/>
            <a:endParaRPr lang="es-ES" sz="1681" dirty="0"/>
          </a:p>
          <a:p>
            <a:pPr marL="524003" indent="-524003" algn="just">
              <a:buFontTx/>
              <a:buChar char="-"/>
            </a:pPr>
            <a:r>
              <a:rPr lang="es-ES" sz="1681" dirty="0"/>
              <a:t>en primer lugar el </a:t>
            </a:r>
            <a:r>
              <a:rPr lang="es-ES" sz="1681" u="sng" dirty="0"/>
              <a:t>nivel de presencia femenina en los consejos rectores y puestos directivos de las cooperativas de tamaño medio y grande agroalimentarias españolas</a:t>
            </a:r>
            <a:r>
              <a:rPr lang="es-ES" sz="1681" dirty="0"/>
              <a:t>. </a:t>
            </a:r>
          </a:p>
          <a:p>
            <a:pPr marL="524003" indent="-524003" algn="just">
              <a:buFontTx/>
              <a:buChar char="-"/>
            </a:pPr>
            <a:r>
              <a:rPr lang="es-ES" sz="1681" dirty="0"/>
              <a:t>en segundo lugar, se estudiará a través de una regresión lineal para un panel de 10 años, la </a:t>
            </a:r>
            <a:r>
              <a:rPr lang="es-ES" sz="1681" u="sng" dirty="0"/>
              <a:t>relación existente entre la presencia de mujeres en estos órganos y el desempeño de las cooperativas</a:t>
            </a:r>
            <a:r>
              <a:rPr lang="es-ES" sz="1681" dirty="0"/>
              <a:t>. </a:t>
            </a:r>
            <a:endParaRPr lang="es-ES_tradnl" sz="1681" dirty="0"/>
          </a:p>
          <a:p>
            <a:pPr algn="just"/>
            <a:endParaRPr lang="en-US" sz="1681" dirty="0"/>
          </a:p>
          <a:p>
            <a:pPr algn="just"/>
            <a:r>
              <a:rPr lang="en-US" sz="1681" b="1" dirty="0" err="1"/>
              <a:t>Datos</a:t>
            </a:r>
            <a:r>
              <a:rPr lang="en-US" sz="1681" b="1" dirty="0"/>
              <a:t> y </a:t>
            </a:r>
            <a:r>
              <a:rPr lang="en-US" sz="1681" b="1" dirty="0" err="1"/>
              <a:t>metodología</a:t>
            </a:r>
            <a:r>
              <a:rPr lang="en-US" sz="1681" b="1" dirty="0"/>
              <a:t>: </a:t>
            </a:r>
          </a:p>
          <a:p>
            <a:pPr algn="just"/>
            <a:endParaRPr lang="en-US" sz="1681" b="1" dirty="0"/>
          </a:p>
          <a:p>
            <a:pPr algn="just"/>
            <a:r>
              <a:rPr lang="es-ES" sz="1681" u="sng" dirty="0"/>
              <a:t>Cuestionario </a:t>
            </a:r>
            <a:r>
              <a:rPr lang="es-ES" sz="1681" u="sng" dirty="0" err="1"/>
              <a:t>adhoc</a:t>
            </a:r>
            <a:r>
              <a:rPr lang="es-ES" sz="1681" dirty="0"/>
              <a:t> remitido a una población integrada por cooperativas asociadas a Cooperativas Agro-alimentarias de España (año 2013), con facturación &gt; a 10 millones de euros, 232 en total. Fue contestado por 105 cooperativas (error </a:t>
            </a:r>
            <a:r>
              <a:rPr lang="es-ES" sz="1681" dirty="0" err="1"/>
              <a:t>muestral</a:t>
            </a:r>
            <a:r>
              <a:rPr lang="es-ES" sz="1681" dirty="0"/>
              <a:t> del 5% para un nivel de confianza del 95%).</a:t>
            </a:r>
          </a:p>
          <a:p>
            <a:pPr algn="just"/>
            <a:endParaRPr lang="es-ES_tradnl" sz="1681" dirty="0"/>
          </a:p>
          <a:p>
            <a:pPr algn="just"/>
            <a:r>
              <a:rPr lang="es-ES" sz="1681" u="sng" dirty="0"/>
              <a:t>Regresión lineal con datos de panel </a:t>
            </a:r>
            <a:r>
              <a:rPr lang="es-ES" sz="1681" dirty="0"/>
              <a:t>(año 2006 a 2015):</a:t>
            </a:r>
          </a:p>
          <a:p>
            <a:pPr algn="just"/>
            <a:r>
              <a:rPr lang="es-ES" sz="1681" dirty="0"/>
              <a:t>Variables dependientes: </a:t>
            </a:r>
          </a:p>
          <a:p>
            <a:pPr marL="524003" indent="-524003" algn="just">
              <a:buFont typeface="Arial" panose="020B0604020202020204" pitchFamily="34" charset="0"/>
              <a:buChar char="•"/>
            </a:pPr>
            <a:r>
              <a:rPr lang="es-ES" sz="1681" dirty="0"/>
              <a:t>LN IM – logaritmo neperiano de la facturación por miembro </a:t>
            </a:r>
          </a:p>
          <a:p>
            <a:pPr marL="524003" indent="-524003" algn="just">
              <a:buFont typeface="Arial" panose="020B0604020202020204" pitchFamily="34" charset="0"/>
              <a:buChar char="•"/>
            </a:pPr>
            <a:r>
              <a:rPr lang="es-ES" sz="1681" dirty="0"/>
              <a:t>ROA – rentabilidad económica. </a:t>
            </a:r>
          </a:p>
          <a:p>
            <a:pPr algn="just"/>
            <a:r>
              <a:rPr lang="es-ES" sz="1681" dirty="0"/>
              <a:t>Variables independientes: </a:t>
            </a:r>
          </a:p>
          <a:p>
            <a:pPr marL="524003" indent="-524003" algn="just">
              <a:buFont typeface="Arial" panose="020B0604020202020204" pitchFamily="34" charset="0"/>
              <a:buChar char="•"/>
            </a:pPr>
            <a:r>
              <a:rPr lang="es-ES" sz="1681" dirty="0" err="1"/>
              <a:t>MujerCR</a:t>
            </a:r>
            <a:r>
              <a:rPr lang="es-ES" sz="1681" dirty="0"/>
              <a:t> – variable dicotómica que indica si hay presencia femenina o no en el Consejo Rector</a:t>
            </a:r>
          </a:p>
          <a:p>
            <a:pPr marL="524003" indent="-524003" algn="just">
              <a:buFont typeface="Arial" panose="020B0604020202020204" pitchFamily="34" charset="0"/>
              <a:buChar char="•"/>
            </a:pPr>
            <a:r>
              <a:rPr lang="es-ES" sz="1681" dirty="0" err="1"/>
              <a:t>MujerDir</a:t>
            </a:r>
            <a:r>
              <a:rPr lang="es-ES" sz="1681" dirty="0"/>
              <a:t> – variable dicotómica que indica si hay presencia femenina en puestos directivos o no. </a:t>
            </a:r>
            <a:endParaRPr lang="es-ES_tradnl" sz="1681" dirty="0"/>
          </a:p>
          <a:p>
            <a:pPr algn="just"/>
            <a:endParaRPr lang="en-US" sz="1528" dirty="0"/>
          </a:p>
          <a:p>
            <a:pPr algn="just"/>
            <a:endParaRPr lang="en-GB" sz="1528" dirty="0"/>
          </a:p>
          <a:p>
            <a:pPr algn="just"/>
            <a:endParaRPr lang="es-ES" sz="1528" dirty="0"/>
          </a:p>
          <a:p>
            <a:pPr algn="just">
              <a:defRPr/>
            </a:pPr>
            <a:endParaRPr lang="es-ES" sz="1834" dirty="0"/>
          </a:p>
          <a:p>
            <a:pPr algn="just"/>
            <a:endParaRPr lang="es-ES" sz="1834" dirty="0">
              <a:solidFill>
                <a:srgbClr val="FF0000"/>
              </a:solidFill>
            </a:endParaRPr>
          </a:p>
          <a:p>
            <a:pPr algn="just"/>
            <a:endParaRPr lang="es-ES" sz="1834" dirty="0">
              <a:solidFill>
                <a:srgbClr val="002060"/>
              </a:solidFill>
            </a:endParaRPr>
          </a:p>
          <a:p>
            <a:pPr algn="just" fontAlgn="base">
              <a:spcBef>
                <a:spcPts val="1223"/>
              </a:spcBef>
              <a:spcAft>
                <a:spcPct val="0"/>
              </a:spcAft>
              <a:buSzPct val="68000"/>
              <a:defRPr/>
            </a:pPr>
            <a:endParaRPr lang="es-ES_tradnl" sz="2445" dirty="0">
              <a:solidFill>
                <a:srgbClr val="002060"/>
              </a:solidFill>
            </a:endParaRPr>
          </a:p>
          <a:p>
            <a:pPr marL="873338" indent="-873338" algn="just" fontAlgn="base">
              <a:spcBef>
                <a:spcPts val="1223"/>
              </a:spcBef>
              <a:spcAft>
                <a:spcPct val="0"/>
              </a:spcAft>
              <a:buSzPct val="68000"/>
              <a:defRPr/>
            </a:pPr>
            <a:endParaRPr lang="es-ES_tradnl" sz="2445" dirty="0">
              <a:solidFill>
                <a:srgbClr val="002060"/>
              </a:solidFill>
            </a:endParaRPr>
          </a:p>
          <a:p>
            <a:pPr algn="just"/>
            <a:r>
              <a:rPr lang="es-ES_tradnl" sz="1834" dirty="0">
                <a:solidFill>
                  <a:schemeClr val="accent4"/>
                </a:solidFill>
              </a:rPr>
              <a:t> </a:t>
            </a:r>
            <a:endParaRPr lang="es-ES" sz="1834" dirty="0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15361" y="5341886"/>
            <a:ext cx="5652186" cy="609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362" b="1" dirty="0">
                <a:solidFill>
                  <a:schemeClr val="bg1"/>
                </a:solidFill>
                <a:latin typeface="Phosphate Solid"/>
                <a:cs typeface="Phosphate Solid"/>
              </a:rPr>
              <a:t>Autores</a:t>
            </a:r>
            <a:endParaRPr lang="en-US" sz="3362" b="1" dirty="0">
              <a:solidFill>
                <a:schemeClr val="bg1"/>
              </a:solidFill>
              <a:latin typeface="Phosphate Solid"/>
              <a:cs typeface="Phosphate Soli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15361" y="12390491"/>
            <a:ext cx="5652186" cy="609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362" b="1" dirty="0">
                <a:solidFill>
                  <a:schemeClr val="bg1"/>
                </a:solidFill>
                <a:latin typeface="Phosphate Solid"/>
                <a:cs typeface="Phosphate Solid"/>
              </a:rPr>
              <a:t>Introducción</a:t>
            </a:r>
            <a:endParaRPr lang="en-US" sz="3362" b="1" dirty="0">
              <a:solidFill>
                <a:schemeClr val="bg1"/>
              </a:solidFill>
              <a:latin typeface="Phosphate Solid"/>
              <a:cs typeface="Phosphate Soli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15361" y="19190683"/>
            <a:ext cx="6997755" cy="609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362" b="1" dirty="0">
                <a:solidFill>
                  <a:schemeClr val="bg1"/>
                </a:solidFill>
                <a:latin typeface="Phosphate Solid"/>
                <a:cs typeface="Phosphate Solid"/>
              </a:rPr>
              <a:t>O</a:t>
            </a:r>
            <a:r>
              <a:rPr lang="es-ES_tradnl" sz="3362" b="1" dirty="0" err="1">
                <a:solidFill>
                  <a:schemeClr val="bg1"/>
                </a:solidFill>
                <a:latin typeface="Phosphate Solid"/>
                <a:cs typeface="Phosphate Solid"/>
              </a:rPr>
              <a:t>bjetivos</a:t>
            </a:r>
            <a:r>
              <a:rPr lang="es-ES_tradnl" sz="3362" b="1" dirty="0">
                <a:solidFill>
                  <a:schemeClr val="bg1"/>
                </a:solidFill>
                <a:latin typeface="Phosphate Solid"/>
                <a:cs typeface="Phosphate Solid"/>
              </a:rPr>
              <a:t> y metodología</a:t>
            </a:r>
            <a:endParaRPr lang="en-US" sz="3362" b="1" dirty="0">
              <a:solidFill>
                <a:schemeClr val="bg1"/>
              </a:solidFill>
              <a:latin typeface="Phosphate Solid"/>
              <a:cs typeface="Phosphate Soli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98797" y="4660709"/>
            <a:ext cx="6646244" cy="609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362" b="1" dirty="0">
                <a:solidFill>
                  <a:srgbClr val="E4342D"/>
                </a:solidFill>
                <a:latin typeface="Phosphate Solid"/>
                <a:cs typeface="Phosphate Solid"/>
              </a:rPr>
              <a:t>Resultados</a:t>
            </a:r>
            <a:endParaRPr lang="en-US" sz="3362" b="1" dirty="0">
              <a:solidFill>
                <a:srgbClr val="E4342D"/>
              </a:solidFill>
              <a:latin typeface="Phosphate Solid"/>
              <a:cs typeface="Phosphate Soli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19835" y="20125328"/>
            <a:ext cx="5652186" cy="609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362" b="1" dirty="0">
                <a:solidFill>
                  <a:srgbClr val="E4342D"/>
                </a:solidFill>
                <a:latin typeface="Phosphate Solid"/>
                <a:cs typeface="Phosphate Solid"/>
              </a:rPr>
              <a:t>Conclusiones</a:t>
            </a:r>
            <a:endParaRPr lang="en-US" sz="3362" b="1" dirty="0">
              <a:solidFill>
                <a:srgbClr val="E4342D"/>
              </a:solidFill>
              <a:latin typeface="Phosphate Solid"/>
              <a:cs typeface="Phosphate Solid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8598799" y="21013537"/>
            <a:ext cx="10827576" cy="8839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4003" indent="-524003" algn="just">
              <a:buFont typeface="Wingdings" panose="05000000000000000000" pitchFamily="2" charset="2"/>
              <a:buChar char="q"/>
            </a:pPr>
            <a:endParaRPr lang="en-US" sz="2139" kern="0" dirty="0"/>
          </a:p>
          <a:p>
            <a:pPr marL="524003" indent="-524003" algn="just">
              <a:buFont typeface="Wingdings" panose="05000000000000000000" pitchFamily="2" charset="2"/>
              <a:buChar char="q"/>
            </a:pPr>
            <a:r>
              <a:rPr lang="en-US" sz="2139" kern="0" dirty="0"/>
              <a:t>El </a:t>
            </a:r>
            <a:r>
              <a:rPr lang="en-US" sz="2139" kern="0" dirty="0" err="1"/>
              <a:t>análisis</a:t>
            </a:r>
            <a:r>
              <a:rPr lang="en-US" sz="2139" kern="0" dirty="0"/>
              <a:t> de la </a:t>
            </a:r>
            <a:r>
              <a:rPr lang="en-US" sz="2139" kern="0" dirty="0" err="1"/>
              <a:t>incorporación</a:t>
            </a:r>
            <a:r>
              <a:rPr lang="en-US" sz="2139" kern="0" dirty="0"/>
              <a:t> de la </a:t>
            </a:r>
            <a:r>
              <a:rPr lang="en-US" sz="2139" kern="0" dirty="0" err="1"/>
              <a:t>mujer</a:t>
            </a:r>
            <a:r>
              <a:rPr lang="en-US" sz="2139" kern="0" dirty="0"/>
              <a:t> en los </a:t>
            </a:r>
            <a:r>
              <a:rPr lang="en-US" sz="2139" kern="0" dirty="0" err="1"/>
              <a:t>órganos</a:t>
            </a:r>
            <a:r>
              <a:rPr lang="en-US" sz="2139" kern="0" dirty="0"/>
              <a:t> de </a:t>
            </a:r>
            <a:r>
              <a:rPr lang="en-US" sz="2139" kern="0" dirty="0" err="1"/>
              <a:t>gobierno</a:t>
            </a:r>
            <a:r>
              <a:rPr lang="en-US" sz="2139" kern="0" dirty="0"/>
              <a:t> en un </a:t>
            </a:r>
            <a:r>
              <a:rPr lang="en-US" sz="2139" b="1" kern="0" dirty="0" err="1"/>
              <a:t>tema</a:t>
            </a:r>
            <a:r>
              <a:rPr lang="en-US" sz="2139" b="1" kern="0" dirty="0"/>
              <a:t> de gran </a:t>
            </a:r>
            <a:r>
              <a:rPr lang="en-US" sz="2139" b="1" kern="0" dirty="0" err="1"/>
              <a:t>interés</a:t>
            </a:r>
            <a:r>
              <a:rPr lang="en-US" sz="2139" b="1" kern="0" dirty="0"/>
              <a:t> y </a:t>
            </a:r>
            <a:r>
              <a:rPr lang="en-US" sz="2139" b="1" kern="0" dirty="0" err="1"/>
              <a:t>relevancia</a:t>
            </a:r>
            <a:r>
              <a:rPr lang="en-US" sz="2139" kern="0" dirty="0"/>
              <a:t>, </a:t>
            </a:r>
            <a:r>
              <a:rPr lang="en-US" sz="2139" kern="0" dirty="0" err="1"/>
              <a:t>tanto</a:t>
            </a:r>
            <a:r>
              <a:rPr lang="en-US" sz="2139" kern="0" dirty="0"/>
              <a:t> en la </a:t>
            </a:r>
            <a:r>
              <a:rPr lang="en-US" sz="2139" kern="0" dirty="0" err="1"/>
              <a:t>sociedad</a:t>
            </a:r>
            <a:r>
              <a:rPr lang="en-US" sz="2139" kern="0" dirty="0"/>
              <a:t> </a:t>
            </a:r>
            <a:r>
              <a:rPr lang="en-US" sz="2139" kern="0" dirty="0" err="1"/>
              <a:t>como</a:t>
            </a:r>
            <a:r>
              <a:rPr lang="en-US" sz="2139" kern="0" dirty="0"/>
              <a:t> en la </a:t>
            </a:r>
            <a:r>
              <a:rPr lang="en-US" sz="2139" kern="0" dirty="0" err="1"/>
              <a:t>comunidad</a:t>
            </a:r>
            <a:r>
              <a:rPr lang="en-US" sz="2139" kern="0" dirty="0"/>
              <a:t> </a:t>
            </a:r>
            <a:r>
              <a:rPr lang="en-US" sz="2139" kern="0" dirty="0" err="1"/>
              <a:t>científica</a:t>
            </a:r>
            <a:r>
              <a:rPr lang="en-US" sz="2139" kern="0" dirty="0"/>
              <a:t>. </a:t>
            </a:r>
            <a:r>
              <a:rPr lang="en-US" sz="2139" kern="0" dirty="0" err="1"/>
              <a:t>Aunque</a:t>
            </a:r>
            <a:r>
              <a:rPr lang="en-US" sz="2139" kern="0" dirty="0"/>
              <a:t> </a:t>
            </a:r>
            <a:r>
              <a:rPr lang="en-US" sz="2139" kern="0" dirty="0" err="1"/>
              <a:t>existen</a:t>
            </a:r>
            <a:r>
              <a:rPr lang="en-US" sz="2139" kern="0" dirty="0"/>
              <a:t> </a:t>
            </a:r>
            <a:r>
              <a:rPr lang="en-US" sz="2139" kern="0" dirty="0" err="1"/>
              <a:t>más</a:t>
            </a:r>
            <a:r>
              <a:rPr lang="en-US" sz="2139" kern="0" dirty="0"/>
              <a:t> </a:t>
            </a:r>
            <a:r>
              <a:rPr lang="en-US" sz="2139" kern="0" dirty="0" err="1"/>
              <a:t>estudios</a:t>
            </a:r>
            <a:r>
              <a:rPr lang="en-US" sz="2139" kern="0" dirty="0"/>
              <a:t> </a:t>
            </a:r>
            <a:r>
              <a:rPr lang="en-US" sz="2139" kern="0" dirty="0" err="1"/>
              <a:t>que</a:t>
            </a:r>
            <a:r>
              <a:rPr lang="en-US" sz="2139" kern="0" dirty="0"/>
              <a:t> </a:t>
            </a:r>
            <a:r>
              <a:rPr lang="en-US" sz="2139" kern="0" dirty="0" err="1"/>
              <a:t>analizan</a:t>
            </a:r>
            <a:r>
              <a:rPr lang="en-US" sz="2139" kern="0" dirty="0"/>
              <a:t> </a:t>
            </a:r>
            <a:r>
              <a:rPr lang="en-US" sz="2139" kern="0" dirty="0" err="1"/>
              <a:t>este</a:t>
            </a:r>
            <a:r>
              <a:rPr lang="en-US" sz="2139" kern="0" dirty="0"/>
              <a:t> </a:t>
            </a:r>
            <a:r>
              <a:rPr lang="en-US" sz="2139" kern="0" dirty="0" err="1"/>
              <a:t>fenómenos</a:t>
            </a:r>
            <a:r>
              <a:rPr lang="en-US" sz="2139" kern="0" dirty="0"/>
              <a:t> en </a:t>
            </a:r>
            <a:r>
              <a:rPr lang="en-US" sz="2139" kern="0" dirty="0" err="1"/>
              <a:t>las</a:t>
            </a:r>
            <a:r>
              <a:rPr lang="en-US" sz="2139" kern="0" dirty="0"/>
              <a:t> </a:t>
            </a:r>
            <a:r>
              <a:rPr lang="en-US" sz="2139" kern="0" dirty="0" err="1"/>
              <a:t>empresas</a:t>
            </a:r>
            <a:r>
              <a:rPr lang="en-US" sz="2139" kern="0" dirty="0"/>
              <a:t> de </a:t>
            </a:r>
            <a:r>
              <a:rPr lang="en-US" sz="2139" kern="0" dirty="0" err="1"/>
              <a:t>corte</a:t>
            </a:r>
            <a:r>
              <a:rPr lang="en-US" sz="2139" kern="0" dirty="0"/>
              <a:t> </a:t>
            </a:r>
            <a:r>
              <a:rPr lang="en-US" sz="2139" kern="0" dirty="0" err="1"/>
              <a:t>capitalista</a:t>
            </a:r>
            <a:r>
              <a:rPr lang="en-US" sz="2139" kern="0" dirty="0"/>
              <a:t>, </a:t>
            </a:r>
            <a:r>
              <a:rPr lang="en-US" sz="2139" kern="0" dirty="0" err="1"/>
              <a:t>especialmente</a:t>
            </a:r>
            <a:r>
              <a:rPr lang="en-US" sz="2139" kern="0" dirty="0"/>
              <a:t> </a:t>
            </a:r>
            <a:r>
              <a:rPr lang="en-US" sz="2139" kern="0" dirty="0" err="1"/>
              <a:t>cotizadas</a:t>
            </a:r>
            <a:r>
              <a:rPr lang="en-US" sz="2139" kern="0" dirty="0"/>
              <a:t>, </a:t>
            </a:r>
            <a:r>
              <a:rPr lang="en-US" sz="2139" b="1" kern="0" dirty="0"/>
              <a:t>se </a:t>
            </a:r>
            <a:r>
              <a:rPr lang="en-US" sz="2139" b="1" kern="0" dirty="0" err="1"/>
              <a:t>encuentran</a:t>
            </a:r>
            <a:r>
              <a:rPr lang="en-US" sz="2139" b="1" kern="0" dirty="0"/>
              <a:t> </a:t>
            </a:r>
            <a:r>
              <a:rPr lang="en-US" sz="2139" b="1" kern="0" dirty="0" err="1"/>
              <a:t>menos</a:t>
            </a:r>
            <a:r>
              <a:rPr lang="en-US" sz="2139" b="1" kern="0" dirty="0"/>
              <a:t> </a:t>
            </a:r>
            <a:r>
              <a:rPr lang="en-US" sz="2139" b="1" kern="0" dirty="0" err="1"/>
              <a:t>trabajos</a:t>
            </a:r>
            <a:r>
              <a:rPr lang="en-US" sz="2139" b="1" kern="0" dirty="0"/>
              <a:t> en el </a:t>
            </a:r>
            <a:r>
              <a:rPr lang="en-US" sz="2139" b="1" kern="0" dirty="0" err="1"/>
              <a:t>ámbito</a:t>
            </a:r>
            <a:r>
              <a:rPr lang="en-US" sz="2139" b="1" kern="0" dirty="0"/>
              <a:t> de la </a:t>
            </a:r>
            <a:r>
              <a:rPr lang="en-US" sz="2139" b="1" kern="0" dirty="0" err="1"/>
              <a:t>economia</a:t>
            </a:r>
            <a:r>
              <a:rPr lang="en-US" sz="2139" b="1" kern="0" dirty="0"/>
              <a:t> social. </a:t>
            </a:r>
          </a:p>
          <a:p>
            <a:pPr algn="just"/>
            <a:endParaRPr lang="en-US" sz="2139" dirty="0"/>
          </a:p>
          <a:p>
            <a:pPr marL="524003" indent="-524003" algn="just">
              <a:buFont typeface="Wingdings" panose="05000000000000000000" pitchFamily="2" charset="2"/>
              <a:buChar char="q"/>
            </a:pPr>
            <a:r>
              <a:rPr lang="en-US" sz="2139" dirty="0"/>
              <a:t>La </a:t>
            </a:r>
            <a:r>
              <a:rPr lang="en-US" sz="2139" b="1" dirty="0" err="1"/>
              <a:t>presencia</a:t>
            </a:r>
            <a:r>
              <a:rPr lang="en-US" sz="2139" b="1" dirty="0"/>
              <a:t> de </a:t>
            </a:r>
            <a:r>
              <a:rPr lang="en-US" sz="2139" b="1" dirty="0" err="1"/>
              <a:t>mujeres</a:t>
            </a:r>
            <a:r>
              <a:rPr lang="en-US" sz="2139" b="1" dirty="0"/>
              <a:t> en los </a:t>
            </a:r>
            <a:r>
              <a:rPr lang="en-US" sz="2139" b="1" dirty="0" err="1"/>
              <a:t>Consejos</a:t>
            </a:r>
            <a:r>
              <a:rPr lang="en-US" sz="2139" b="1" dirty="0"/>
              <a:t> </a:t>
            </a:r>
            <a:r>
              <a:rPr lang="en-US" sz="2139" b="1" dirty="0" err="1"/>
              <a:t>Rectores</a:t>
            </a:r>
            <a:r>
              <a:rPr lang="en-US" sz="2139" b="1" dirty="0"/>
              <a:t> </a:t>
            </a:r>
            <a:r>
              <a:rPr lang="en-US" sz="2139" b="1" dirty="0" err="1"/>
              <a:t>es</a:t>
            </a:r>
            <a:r>
              <a:rPr lang="en-US" sz="2139" b="1" dirty="0"/>
              <a:t> </a:t>
            </a:r>
            <a:r>
              <a:rPr lang="en-US" sz="2139" b="1" dirty="0" err="1"/>
              <a:t>escasa</a:t>
            </a:r>
            <a:r>
              <a:rPr lang="en-US" sz="2139" b="1" dirty="0"/>
              <a:t> </a:t>
            </a:r>
            <a:r>
              <a:rPr lang="en-US" sz="2139" dirty="0"/>
              <a:t>(solo </a:t>
            </a:r>
            <a:r>
              <a:rPr lang="en-US" sz="2139" dirty="0" err="1"/>
              <a:t>presente</a:t>
            </a:r>
            <a:r>
              <a:rPr lang="en-US" sz="2139" dirty="0"/>
              <a:t> en un 26% de </a:t>
            </a:r>
            <a:r>
              <a:rPr lang="en-US" sz="2139" dirty="0" err="1"/>
              <a:t>las</a:t>
            </a:r>
            <a:r>
              <a:rPr lang="en-US" sz="2139" dirty="0"/>
              <a:t> </a:t>
            </a:r>
            <a:r>
              <a:rPr lang="en-US" sz="2139" dirty="0" err="1"/>
              <a:t>coopertativas</a:t>
            </a:r>
            <a:r>
              <a:rPr lang="en-US" sz="2139" dirty="0"/>
              <a:t> </a:t>
            </a:r>
            <a:r>
              <a:rPr lang="en-US" sz="2139" dirty="0" err="1"/>
              <a:t>encuestadas</a:t>
            </a:r>
            <a:r>
              <a:rPr lang="en-US" sz="2139" dirty="0"/>
              <a:t>, y en </a:t>
            </a:r>
            <a:r>
              <a:rPr lang="en-US" sz="2139" dirty="0" err="1"/>
              <a:t>ellas</a:t>
            </a:r>
            <a:r>
              <a:rPr lang="en-US" sz="2139" dirty="0"/>
              <a:t>, solo </a:t>
            </a:r>
            <a:r>
              <a:rPr lang="en-US" sz="2139" dirty="0" err="1"/>
              <a:t>representan</a:t>
            </a:r>
            <a:r>
              <a:rPr lang="en-US" sz="2139" dirty="0"/>
              <a:t> el 15% del </a:t>
            </a:r>
            <a:r>
              <a:rPr lang="en-US" sz="2139" dirty="0" err="1"/>
              <a:t>Consejor</a:t>
            </a:r>
            <a:r>
              <a:rPr lang="en-US" sz="2139" dirty="0"/>
              <a:t> Rector).</a:t>
            </a:r>
          </a:p>
          <a:p>
            <a:pPr marL="524003" indent="-524003" algn="just">
              <a:buFont typeface="Wingdings" panose="05000000000000000000" pitchFamily="2" charset="2"/>
              <a:buChar char="q"/>
            </a:pPr>
            <a:endParaRPr lang="en-US" sz="2139" kern="0" dirty="0">
              <a:solidFill>
                <a:srgbClr val="FF0000"/>
              </a:solidFill>
            </a:endParaRPr>
          </a:p>
          <a:p>
            <a:pPr marL="524003" indent="-524003" algn="just">
              <a:buFont typeface="Wingdings" panose="05000000000000000000" pitchFamily="2" charset="2"/>
              <a:buChar char="q"/>
            </a:pPr>
            <a:r>
              <a:rPr lang="en-US" sz="2139" dirty="0"/>
              <a:t>El </a:t>
            </a:r>
            <a:r>
              <a:rPr lang="en-US" sz="2139" b="1" dirty="0" err="1"/>
              <a:t>porcentaje</a:t>
            </a:r>
            <a:r>
              <a:rPr lang="en-US" sz="2139" b="1" dirty="0"/>
              <a:t> de </a:t>
            </a:r>
            <a:r>
              <a:rPr lang="en-US" sz="2139" b="1" dirty="0" err="1"/>
              <a:t>mujeres</a:t>
            </a:r>
            <a:r>
              <a:rPr lang="en-US" sz="2139" b="1" dirty="0"/>
              <a:t> con la </a:t>
            </a:r>
            <a:r>
              <a:rPr lang="en-US" sz="2139" b="1" dirty="0" err="1"/>
              <a:t>menos</a:t>
            </a:r>
            <a:r>
              <a:rPr lang="en-US" sz="2139" b="1" dirty="0"/>
              <a:t> </a:t>
            </a:r>
            <a:r>
              <a:rPr lang="en-US" sz="2139" b="1" dirty="0" err="1"/>
              <a:t>una</a:t>
            </a:r>
            <a:r>
              <a:rPr lang="en-US" sz="2139" b="1" dirty="0"/>
              <a:t> </a:t>
            </a:r>
            <a:r>
              <a:rPr lang="en-US" sz="2139" b="1" dirty="0" err="1"/>
              <a:t>mujer</a:t>
            </a:r>
            <a:r>
              <a:rPr lang="en-US" sz="2139" b="1" dirty="0"/>
              <a:t> en </a:t>
            </a:r>
            <a:r>
              <a:rPr lang="en-US" sz="2139" b="1" dirty="0" err="1"/>
              <a:t>sus</a:t>
            </a:r>
            <a:r>
              <a:rPr lang="en-US" sz="2139" b="1" dirty="0"/>
              <a:t> </a:t>
            </a:r>
            <a:r>
              <a:rPr lang="en-US" sz="2139" b="1" dirty="0" err="1"/>
              <a:t>equipos</a:t>
            </a:r>
            <a:r>
              <a:rPr lang="en-US" sz="2139" b="1" dirty="0"/>
              <a:t> </a:t>
            </a:r>
            <a:r>
              <a:rPr lang="en-US" sz="2139" b="1" dirty="0" err="1"/>
              <a:t>directivos</a:t>
            </a:r>
            <a:r>
              <a:rPr lang="en-US" sz="2139" b="1" dirty="0"/>
              <a:t> </a:t>
            </a:r>
            <a:r>
              <a:rPr lang="en-US" sz="2139" b="1" dirty="0" err="1"/>
              <a:t>es</a:t>
            </a:r>
            <a:r>
              <a:rPr lang="en-US" sz="2139" b="1" dirty="0"/>
              <a:t> mayor al 50% (59%). </a:t>
            </a:r>
          </a:p>
          <a:p>
            <a:pPr algn="just"/>
            <a:endParaRPr lang="en-US" sz="2139" kern="0" dirty="0"/>
          </a:p>
          <a:p>
            <a:pPr marL="524003" indent="-524003" algn="just">
              <a:buFont typeface="Wingdings" panose="05000000000000000000" pitchFamily="2" charset="2"/>
              <a:buChar char="q"/>
            </a:pPr>
            <a:r>
              <a:rPr lang="en-US" sz="2139" b="1" dirty="0"/>
              <a:t>A </a:t>
            </a:r>
            <a:r>
              <a:rPr lang="en-US" sz="2139" b="1" dirty="0" err="1"/>
              <a:t>pesar</a:t>
            </a:r>
            <a:r>
              <a:rPr lang="en-US" sz="2139" b="1" dirty="0"/>
              <a:t> de </a:t>
            </a:r>
            <a:r>
              <a:rPr lang="en-US" sz="2139" b="1" dirty="0" err="1"/>
              <a:t>ello</a:t>
            </a:r>
            <a:r>
              <a:rPr lang="en-US" sz="2139" b="1" dirty="0"/>
              <a:t>, la </a:t>
            </a:r>
            <a:r>
              <a:rPr lang="en-US" sz="2139" b="1" dirty="0" err="1"/>
              <a:t>presencia</a:t>
            </a:r>
            <a:r>
              <a:rPr lang="en-US" sz="2139" b="1" dirty="0"/>
              <a:t> de </a:t>
            </a:r>
            <a:r>
              <a:rPr lang="en-US" sz="2139" b="1" dirty="0" err="1"/>
              <a:t>mujeres</a:t>
            </a:r>
            <a:r>
              <a:rPr lang="en-US" sz="2139" b="1" dirty="0"/>
              <a:t> </a:t>
            </a:r>
            <a:r>
              <a:rPr lang="en-US" sz="2139" b="1" dirty="0" err="1"/>
              <a:t>disminuye</a:t>
            </a:r>
            <a:r>
              <a:rPr lang="en-US" sz="2139" b="1" dirty="0"/>
              <a:t> con </a:t>
            </a:r>
            <a:r>
              <a:rPr lang="en-US" sz="2139" b="1" dirty="0" err="1"/>
              <a:t>elevados</a:t>
            </a:r>
            <a:r>
              <a:rPr lang="en-US" sz="2139" b="1" dirty="0"/>
              <a:t> </a:t>
            </a:r>
            <a:r>
              <a:rPr lang="en-US" sz="2139" b="1" dirty="0" err="1"/>
              <a:t>niveles</a:t>
            </a:r>
            <a:r>
              <a:rPr lang="en-US" sz="2139" b="1" dirty="0"/>
              <a:t> de </a:t>
            </a:r>
            <a:r>
              <a:rPr lang="en-US" sz="2139" b="1" dirty="0" err="1"/>
              <a:t>responsabilidad</a:t>
            </a:r>
            <a:r>
              <a:rPr lang="en-US" sz="2139" b="1" dirty="0"/>
              <a:t>. </a:t>
            </a:r>
            <a:r>
              <a:rPr lang="en-US" sz="2139" dirty="0"/>
              <a:t>En los </a:t>
            </a:r>
            <a:r>
              <a:rPr lang="en-US" sz="2139" dirty="0" err="1"/>
              <a:t>Consejos</a:t>
            </a:r>
            <a:r>
              <a:rPr lang="en-US" sz="2139" dirty="0"/>
              <a:t> </a:t>
            </a:r>
            <a:r>
              <a:rPr lang="en-US" sz="2139" dirty="0" err="1"/>
              <a:t>Rectores</a:t>
            </a:r>
            <a:r>
              <a:rPr lang="en-US" sz="2139" dirty="0"/>
              <a:t>, </a:t>
            </a:r>
            <a:r>
              <a:rPr lang="en-US" sz="2139" dirty="0" err="1"/>
              <a:t>las</a:t>
            </a:r>
            <a:r>
              <a:rPr lang="en-US" sz="2139" dirty="0"/>
              <a:t> </a:t>
            </a:r>
            <a:r>
              <a:rPr lang="en-US" sz="2139" dirty="0" err="1"/>
              <a:t>mujeres</a:t>
            </a:r>
            <a:r>
              <a:rPr lang="en-US" sz="2139" dirty="0"/>
              <a:t> no </a:t>
            </a:r>
            <a:r>
              <a:rPr lang="en-US" sz="2139" dirty="0" err="1"/>
              <a:t>suelen</a:t>
            </a:r>
            <a:r>
              <a:rPr lang="en-US" sz="2139" dirty="0"/>
              <a:t> </a:t>
            </a:r>
            <a:r>
              <a:rPr lang="en-US" sz="2139" dirty="0" err="1"/>
              <a:t>ocupar</a:t>
            </a:r>
            <a:r>
              <a:rPr lang="en-US" sz="2139" dirty="0"/>
              <a:t> los cargos de </a:t>
            </a:r>
            <a:r>
              <a:rPr lang="en-US" sz="2139" dirty="0" err="1"/>
              <a:t>Presidencia</a:t>
            </a:r>
            <a:r>
              <a:rPr lang="en-US" sz="2139" dirty="0"/>
              <a:t> o </a:t>
            </a:r>
            <a:r>
              <a:rPr lang="en-US" sz="2139" dirty="0" err="1"/>
              <a:t>Vicepresidencia</a:t>
            </a:r>
            <a:r>
              <a:rPr lang="en-US" sz="2139" dirty="0"/>
              <a:t>. Las </a:t>
            </a:r>
            <a:r>
              <a:rPr lang="en-US" sz="2139" dirty="0" err="1"/>
              <a:t>mujeres</a:t>
            </a:r>
            <a:r>
              <a:rPr lang="en-US" sz="2139" dirty="0"/>
              <a:t> de los </a:t>
            </a:r>
            <a:r>
              <a:rPr lang="en-US" sz="2139" dirty="0" err="1"/>
              <a:t>equipos</a:t>
            </a:r>
            <a:r>
              <a:rPr lang="en-US" sz="2139" dirty="0"/>
              <a:t> </a:t>
            </a:r>
            <a:r>
              <a:rPr lang="en-US" sz="2139" dirty="0" err="1"/>
              <a:t>directivos</a:t>
            </a:r>
            <a:r>
              <a:rPr lang="en-US" sz="2139" dirty="0"/>
              <a:t> de </a:t>
            </a:r>
            <a:r>
              <a:rPr lang="en-US" sz="2139" dirty="0" err="1"/>
              <a:t>las</a:t>
            </a:r>
            <a:r>
              <a:rPr lang="en-US" sz="2139" dirty="0"/>
              <a:t> </a:t>
            </a:r>
            <a:r>
              <a:rPr lang="en-US" sz="2139" dirty="0" err="1"/>
              <a:t>cooperativas</a:t>
            </a:r>
            <a:r>
              <a:rPr lang="en-US" sz="2139" dirty="0"/>
              <a:t> </a:t>
            </a:r>
            <a:r>
              <a:rPr lang="en-US" sz="2139" dirty="0" err="1"/>
              <a:t>encuestadas</a:t>
            </a:r>
            <a:r>
              <a:rPr lang="en-US" sz="2139" dirty="0"/>
              <a:t> </a:t>
            </a:r>
            <a:r>
              <a:rPr lang="en-US" sz="2139" dirty="0" err="1"/>
              <a:t>actúan</a:t>
            </a:r>
            <a:r>
              <a:rPr lang="en-US" sz="2139" dirty="0"/>
              <a:t> </a:t>
            </a:r>
            <a:r>
              <a:rPr lang="en-US" sz="2139" dirty="0" err="1"/>
              <a:t>normalmente</a:t>
            </a:r>
            <a:r>
              <a:rPr lang="en-US" sz="2139" dirty="0"/>
              <a:t> </a:t>
            </a:r>
            <a:r>
              <a:rPr lang="en-US" sz="2139" dirty="0" err="1"/>
              <a:t>como</a:t>
            </a:r>
            <a:r>
              <a:rPr lang="en-US" sz="2139" dirty="0"/>
              <a:t> </a:t>
            </a:r>
            <a:r>
              <a:rPr lang="en-US" sz="2139" dirty="0" err="1"/>
              <a:t>Responsables</a:t>
            </a:r>
            <a:r>
              <a:rPr lang="en-US" sz="2139" dirty="0"/>
              <a:t> de </a:t>
            </a:r>
            <a:r>
              <a:rPr lang="en-US" sz="2139" dirty="0" err="1"/>
              <a:t>Administración</a:t>
            </a:r>
            <a:r>
              <a:rPr lang="en-US" sz="2139" dirty="0"/>
              <a:t>, o en la </a:t>
            </a:r>
            <a:r>
              <a:rPr lang="en-US" sz="2139" dirty="0" err="1"/>
              <a:t>Dirección</a:t>
            </a:r>
            <a:r>
              <a:rPr lang="en-US" sz="2139" dirty="0"/>
              <a:t> </a:t>
            </a:r>
            <a:r>
              <a:rPr lang="en-US" sz="2139" dirty="0" err="1"/>
              <a:t>Financiera</a:t>
            </a:r>
            <a:r>
              <a:rPr lang="en-US" sz="2139" dirty="0"/>
              <a:t> o de </a:t>
            </a:r>
            <a:r>
              <a:rPr lang="en-US" sz="2139" dirty="0" err="1"/>
              <a:t>Recursos</a:t>
            </a:r>
            <a:r>
              <a:rPr lang="en-US" sz="2139" dirty="0"/>
              <a:t> </a:t>
            </a:r>
            <a:r>
              <a:rPr lang="en-US" sz="2139" dirty="0" err="1"/>
              <a:t>Humanos</a:t>
            </a:r>
            <a:r>
              <a:rPr lang="en-US" sz="2139" dirty="0"/>
              <a:t>, </a:t>
            </a:r>
            <a:r>
              <a:rPr lang="en-US" sz="2139" dirty="0" err="1"/>
              <a:t>pero</a:t>
            </a:r>
            <a:r>
              <a:rPr lang="en-US" sz="2139" dirty="0"/>
              <a:t> </a:t>
            </a:r>
            <a:r>
              <a:rPr lang="en-US" sz="2139" b="1" dirty="0" err="1"/>
              <a:t>raramente</a:t>
            </a:r>
            <a:r>
              <a:rPr lang="en-US" sz="2139" b="1" dirty="0"/>
              <a:t> </a:t>
            </a:r>
            <a:r>
              <a:rPr lang="en-US" sz="2139" b="1" dirty="0" err="1"/>
              <a:t>ocupan</a:t>
            </a:r>
            <a:r>
              <a:rPr lang="en-US" sz="2139" b="1" dirty="0"/>
              <a:t> el cargo de la </a:t>
            </a:r>
            <a:r>
              <a:rPr lang="en-US" sz="2139" b="1" dirty="0" err="1"/>
              <a:t>Direccion</a:t>
            </a:r>
            <a:r>
              <a:rPr lang="en-US" sz="2139" b="1" dirty="0"/>
              <a:t> General.</a:t>
            </a:r>
          </a:p>
          <a:p>
            <a:pPr marL="524003" indent="-524003" algn="just">
              <a:buFont typeface="Wingdings" panose="05000000000000000000" pitchFamily="2" charset="2"/>
              <a:buChar char="q"/>
            </a:pPr>
            <a:endParaRPr lang="en-US" sz="2139" kern="0" dirty="0">
              <a:solidFill>
                <a:srgbClr val="FF0000"/>
              </a:solidFill>
            </a:endParaRPr>
          </a:p>
          <a:p>
            <a:pPr marL="524003" indent="-524003" algn="just">
              <a:buFont typeface="Wingdings" panose="05000000000000000000" pitchFamily="2" charset="2"/>
              <a:buChar char="q"/>
            </a:pPr>
            <a:r>
              <a:rPr lang="en-US" sz="2139" b="1" kern="0" dirty="0"/>
              <a:t>La </a:t>
            </a:r>
            <a:r>
              <a:rPr lang="en-US" sz="2139" b="1" kern="0" dirty="0" err="1"/>
              <a:t>relación</a:t>
            </a:r>
            <a:r>
              <a:rPr lang="en-US" sz="2139" b="1" kern="0" dirty="0"/>
              <a:t> entre </a:t>
            </a:r>
            <a:r>
              <a:rPr lang="en-US" sz="2139" b="1" kern="0" dirty="0" err="1"/>
              <a:t>presencia</a:t>
            </a:r>
            <a:r>
              <a:rPr lang="en-US" sz="2139" b="1" kern="0" dirty="0"/>
              <a:t> </a:t>
            </a:r>
            <a:r>
              <a:rPr lang="en-US" sz="2139" b="1" kern="0" dirty="0" err="1"/>
              <a:t>femenida</a:t>
            </a:r>
            <a:r>
              <a:rPr lang="en-US" sz="2139" b="1" kern="0" dirty="0"/>
              <a:t> y el </a:t>
            </a:r>
            <a:r>
              <a:rPr lang="en-US" sz="2139" b="1" kern="0" dirty="0" err="1"/>
              <a:t>rendimiento</a:t>
            </a:r>
            <a:r>
              <a:rPr lang="en-US" sz="2139" b="1" kern="0" dirty="0"/>
              <a:t> de </a:t>
            </a:r>
            <a:r>
              <a:rPr lang="en-US" sz="2139" b="1" kern="0" dirty="0" err="1"/>
              <a:t>las</a:t>
            </a:r>
            <a:r>
              <a:rPr lang="en-US" sz="2139" b="1" kern="0" dirty="0"/>
              <a:t> </a:t>
            </a:r>
            <a:r>
              <a:rPr lang="en-US" sz="2139" b="1" kern="0" dirty="0" err="1"/>
              <a:t>cooperativas</a:t>
            </a:r>
            <a:r>
              <a:rPr lang="en-US" sz="2139" b="1" kern="0" dirty="0"/>
              <a:t> </a:t>
            </a:r>
            <a:r>
              <a:rPr lang="en-US" sz="2139" b="1" kern="0" dirty="0" err="1"/>
              <a:t>encuestadas</a:t>
            </a:r>
            <a:r>
              <a:rPr lang="en-US" sz="2139" b="1" kern="0" dirty="0"/>
              <a:t> no </a:t>
            </a:r>
            <a:r>
              <a:rPr lang="en-US" sz="2139" b="1" kern="0" dirty="0" err="1"/>
              <a:t>es</a:t>
            </a:r>
            <a:r>
              <a:rPr lang="en-US" sz="2139" b="1" kern="0" dirty="0"/>
              <a:t> </a:t>
            </a:r>
            <a:r>
              <a:rPr lang="en-US" sz="2139" b="1" kern="0" dirty="0" err="1"/>
              <a:t>significativa</a:t>
            </a:r>
            <a:r>
              <a:rPr lang="en-US" sz="2139" kern="0" dirty="0"/>
              <a:t>, </a:t>
            </a:r>
            <a:r>
              <a:rPr lang="en-US" sz="2139" kern="0" dirty="0" err="1"/>
              <a:t>aunque</a:t>
            </a:r>
            <a:r>
              <a:rPr lang="en-US" sz="2139" kern="0" dirty="0"/>
              <a:t> </a:t>
            </a:r>
            <a:r>
              <a:rPr lang="en-US" sz="2139" kern="0" dirty="0" err="1"/>
              <a:t>esto</a:t>
            </a:r>
            <a:r>
              <a:rPr lang="en-US" sz="2139" kern="0" dirty="0"/>
              <a:t> </a:t>
            </a:r>
            <a:r>
              <a:rPr lang="en-US" sz="2139" kern="0" dirty="0" err="1"/>
              <a:t>puede</a:t>
            </a:r>
            <a:r>
              <a:rPr lang="en-US" sz="2139" kern="0" dirty="0"/>
              <a:t> ser </a:t>
            </a:r>
            <a:r>
              <a:rPr lang="en-US" sz="2139" kern="0" dirty="0" err="1"/>
              <a:t>debido</a:t>
            </a:r>
            <a:r>
              <a:rPr lang="en-US" sz="2139" kern="0" dirty="0"/>
              <a:t> al </a:t>
            </a:r>
            <a:r>
              <a:rPr lang="en-US" sz="2139" kern="0" dirty="0" err="1"/>
              <a:t>reducido</a:t>
            </a:r>
            <a:r>
              <a:rPr lang="en-US" sz="2139" kern="0" dirty="0"/>
              <a:t> </a:t>
            </a:r>
            <a:r>
              <a:rPr lang="en-US" sz="2139" kern="0" dirty="0" err="1"/>
              <a:t>tamaño</a:t>
            </a:r>
            <a:r>
              <a:rPr lang="en-US" sz="2139" kern="0" dirty="0"/>
              <a:t> de la </a:t>
            </a:r>
            <a:r>
              <a:rPr lang="en-US" sz="2139" kern="0" dirty="0" err="1"/>
              <a:t>muestra</a:t>
            </a:r>
            <a:r>
              <a:rPr lang="en-US" sz="2139" kern="0" dirty="0"/>
              <a:t>.</a:t>
            </a:r>
          </a:p>
          <a:p>
            <a:pPr algn="just"/>
            <a:endParaRPr lang="es-ES" sz="1834" kern="0" dirty="0">
              <a:solidFill>
                <a:schemeClr val="tx2"/>
              </a:solidFill>
            </a:endParaRPr>
          </a:p>
          <a:p>
            <a:pPr algn="just"/>
            <a:endParaRPr lang="es-ES" sz="1834" kern="0" dirty="0">
              <a:solidFill>
                <a:schemeClr val="tx2"/>
              </a:solidFill>
            </a:endParaRPr>
          </a:p>
          <a:p>
            <a:pPr algn="just"/>
            <a:endParaRPr lang="es-ES" sz="1834" kern="0" dirty="0">
              <a:solidFill>
                <a:schemeClr val="tx2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8374090" y="6558092"/>
            <a:ext cx="11276994" cy="1221360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lvl="1" algn="just"/>
            <a:endParaRPr lang="es-ES" sz="1834" kern="0" dirty="0">
              <a:solidFill>
                <a:srgbClr val="1F497D">
                  <a:lumMod val="75000"/>
                </a:srgbClr>
              </a:solidFill>
            </a:endParaRPr>
          </a:p>
          <a:p>
            <a:pPr lvl="1" algn="just"/>
            <a:endParaRPr lang="es-ES" sz="1834" kern="0" dirty="0">
              <a:solidFill>
                <a:srgbClr val="1F497D">
                  <a:lumMod val="75000"/>
                </a:srgbClr>
              </a:solidFill>
            </a:endParaRPr>
          </a:p>
          <a:p>
            <a:pPr lvl="1" algn="just"/>
            <a:endParaRPr lang="es-ES" sz="1834" kern="0" dirty="0">
              <a:solidFill>
                <a:srgbClr val="1F497D">
                  <a:lumMod val="75000"/>
                </a:srgbClr>
              </a:solidFill>
            </a:endParaRPr>
          </a:p>
          <a:p>
            <a:pPr lvl="1" algn="just"/>
            <a:endParaRPr lang="es-ES" sz="1834" kern="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8457466" y="5419108"/>
            <a:ext cx="12398233" cy="13992929"/>
          </a:xfrm>
          <a:prstGeom prst="rect">
            <a:avLst/>
          </a:prstGeom>
          <a:solidFill>
            <a:schemeClr val="bg1"/>
          </a:solidFill>
        </p:spPr>
        <p:txBody>
          <a:bodyPr wrap="square" numCol="2" rtlCol="0">
            <a:spAutoFit/>
          </a:bodyPr>
          <a:lstStyle/>
          <a:p>
            <a:pPr algn="just"/>
            <a:endParaRPr lang="en-US" sz="1834" b="1" u="sng" dirty="0" smtClean="0"/>
          </a:p>
          <a:p>
            <a:pPr algn="just"/>
            <a:r>
              <a:rPr lang="en-US" sz="1834" b="1" u="sng" dirty="0" smtClean="0"/>
              <a:t>RESULTADOS </a:t>
            </a:r>
            <a:r>
              <a:rPr lang="en-US" sz="1834" b="1" u="sng" dirty="0"/>
              <a:t>DEL CUESTIONARIO (PRESENCIA DE MUJERES EN LOS ÓRGANOS DE GOBIERNO DE LAS COOPERATIVAS AGROALIMENTARIAS ESPAÑOLAS):</a:t>
            </a:r>
          </a:p>
          <a:p>
            <a:pPr marL="698670" indent="-698670" algn="just">
              <a:buAutoNum type="alphaUcParenR"/>
            </a:pPr>
            <a:endParaRPr lang="en-US" sz="1834" b="1" u="sng" dirty="0"/>
          </a:p>
          <a:p>
            <a:pPr marL="524003" indent="-524003" algn="just">
              <a:buFontTx/>
              <a:buChar char="-"/>
            </a:pPr>
            <a:r>
              <a:rPr lang="en-US" sz="1834" dirty="0"/>
              <a:t>La </a:t>
            </a:r>
            <a:r>
              <a:rPr lang="en-US" sz="1834" b="1" dirty="0" err="1"/>
              <a:t>presencia</a:t>
            </a:r>
            <a:r>
              <a:rPr lang="en-US" sz="1834" b="1" dirty="0"/>
              <a:t> de </a:t>
            </a:r>
            <a:r>
              <a:rPr lang="en-US" sz="1834" b="1" dirty="0" err="1"/>
              <a:t>mujeres</a:t>
            </a:r>
            <a:r>
              <a:rPr lang="en-US" sz="1834" b="1" dirty="0"/>
              <a:t> </a:t>
            </a:r>
            <a:r>
              <a:rPr lang="en-US" sz="1834" dirty="0"/>
              <a:t>en los </a:t>
            </a:r>
            <a:r>
              <a:rPr lang="en-US" sz="1834" dirty="0" err="1"/>
              <a:t>órganos</a:t>
            </a:r>
            <a:r>
              <a:rPr lang="en-US" sz="1834" dirty="0"/>
              <a:t> de </a:t>
            </a:r>
            <a:r>
              <a:rPr lang="en-US" sz="1834" dirty="0" err="1"/>
              <a:t>gobierno</a:t>
            </a:r>
            <a:r>
              <a:rPr lang="en-US" sz="1834" dirty="0"/>
              <a:t> de las </a:t>
            </a:r>
            <a:r>
              <a:rPr lang="en-US" sz="1834" dirty="0" err="1"/>
              <a:t>cooperativas</a:t>
            </a:r>
            <a:r>
              <a:rPr lang="en-US" sz="1834" dirty="0"/>
              <a:t> </a:t>
            </a:r>
            <a:r>
              <a:rPr lang="en-US" sz="1834" dirty="0" err="1"/>
              <a:t>encuestadas</a:t>
            </a:r>
            <a:r>
              <a:rPr lang="en-US" sz="1834" dirty="0"/>
              <a:t> </a:t>
            </a:r>
            <a:r>
              <a:rPr lang="en-US" sz="1834" dirty="0" err="1"/>
              <a:t>es</a:t>
            </a:r>
            <a:r>
              <a:rPr lang="en-US" sz="1834" dirty="0"/>
              <a:t>  </a:t>
            </a:r>
            <a:r>
              <a:rPr lang="en-US" sz="1834" b="1" dirty="0" err="1"/>
              <a:t>escasa</a:t>
            </a:r>
            <a:r>
              <a:rPr lang="en-US" sz="1834" dirty="0"/>
              <a:t> (solo </a:t>
            </a:r>
            <a:r>
              <a:rPr lang="en-US" sz="1834" dirty="0" err="1"/>
              <a:t>presentes</a:t>
            </a:r>
            <a:r>
              <a:rPr lang="en-US" sz="1834" dirty="0"/>
              <a:t> en un 26% de las </a:t>
            </a:r>
            <a:r>
              <a:rPr lang="en-US" sz="1834" dirty="0" err="1"/>
              <a:t>cooperativas</a:t>
            </a:r>
            <a:r>
              <a:rPr lang="en-US" sz="1834" dirty="0"/>
              <a:t> </a:t>
            </a:r>
            <a:r>
              <a:rPr lang="en-US" sz="1834" dirty="0" err="1"/>
              <a:t>encuestadas</a:t>
            </a:r>
            <a:r>
              <a:rPr lang="en-US" sz="1834" dirty="0"/>
              <a:t>) con </a:t>
            </a:r>
            <a:r>
              <a:rPr lang="en-US" sz="1834" dirty="0" err="1"/>
              <a:t>datos</a:t>
            </a:r>
            <a:r>
              <a:rPr lang="en-US" sz="1834" dirty="0"/>
              <a:t> </a:t>
            </a:r>
            <a:r>
              <a:rPr lang="en-US" sz="1834" dirty="0" err="1"/>
              <a:t>similares</a:t>
            </a:r>
            <a:r>
              <a:rPr lang="en-US" sz="1834" dirty="0"/>
              <a:t> en las </a:t>
            </a:r>
            <a:r>
              <a:rPr lang="en-US" sz="1834" dirty="0" err="1"/>
              <a:t>cooperativas</a:t>
            </a:r>
            <a:r>
              <a:rPr lang="en-US" sz="1834" dirty="0"/>
              <a:t> </a:t>
            </a:r>
            <a:r>
              <a:rPr lang="en-US" sz="1834" dirty="0" err="1"/>
              <a:t>grandes</a:t>
            </a:r>
            <a:r>
              <a:rPr lang="en-US" sz="1834" dirty="0"/>
              <a:t> y </a:t>
            </a:r>
            <a:r>
              <a:rPr lang="en-US" sz="1834" dirty="0" err="1"/>
              <a:t>medianas</a:t>
            </a:r>
            <a:r>
              <a:rPr lang="en-US" sz="1834" dirty="0"/>
              <a:t>.</a:t>
            </a:r>
          </a:p>
          <a:p>
            <a:pPr marL="524003" indent="-524003" algn="just">
              <a:buFontTx/>
              <a:buChar char="-"/>
            </a:pPr>
            <a:endParaRPr lang="en-US" sz="1834" dirty="0"/>
          </a:p>
          <a:p>
            <a:pPr marL="524003" indent="-524003" algn="just">
              <a:buFontTx/>
              <a:buChar char="-"/>
            </a:pPr>
            <a:r>
              <a:rPr lang="en-US" sz="1834" dirty="0"/>
              <a:t>El </a:t>
            </a:r>
            <a:r>
              <a:rPr lang="en-US" sz="1834" b="1" dirty="0" err="1"/>
              <a:t>porcentaje</a:t>
            </a:r>
            <a:r>
              <a:rPr lang="en-US" sz="1834" b="1" dirty="0"/>
              <a:t> de </a:t>
            </a:r>
            <a:r>
              <a:rPr lang="en-US" sz="1834" b="1" dirty="0" err="1"/>
              <a:t>mujeres</a:t>
            </a:r>
            <a:r>
              <a:rPr lang="en-US" sz="1834" b="1" dirty="0"/>
              <a:t> </a:t>
            </a:r>
            <a:r>
              <a:rPr lang="en-US" sz="1834" b="1" dirty="0" err="1"/>
              <a:t>respecto</a:t>
            </a:r>
            <a:r>
              <a:rPr lang="en-US" sz="1834" b="1" dirty="0"/>
              <a:t> el </a:t>
            </a:r>
            <a:r>
              <a:rPr lang="en-US" sz="1834" b="1" dirty="0" err="1"/>
              <a:t>número</a:t>
            </a:r>
            <a:r>
              <a:rPr lang="en-US" sz="1834" b="1" dirty="0"/>
              <a:t> total de </a:t>
            </a:r>
            <a:r>
              <a:rPr lang="en-US" sz="1834" b="1" dirty="0" err="1"/>
              <a:t>miembros</a:t>
            </a:r>
            <a:r>
              <a:rPr lang="en-US" sz="1834" b="1" dirty="0"/>
              <a:t> del </a:t>
            </a:r>
            <a:r>
              <a:rPr lang="en-US" sz="1834" b="1" dirty="0" err="1"/>
              <a:t>Consejo</a:t>
            </a:r>
            <a:r>
              <a:rPr lang="en-US" sz="1834" b="1" dirty="0"/>
              <a:t> </a:t>
            </a:r>
            <a:r>
              <a:rPr lang="en-US" sz="1834" b="1" dirty="0" smtClean="0"/>
              <a:t>Rector </a:t>
            </a:r>
            <a:r>
              <a:rPr lang="en-US" sz="1834" dirty="0" smtClean="0"/>
              <a:t>(</a:t>
            </a:r>
            <a:r>
              <a:rPr lang="en-US" sz="1834" dirty="0"/>
              <a:t>15%) </a:t>
            </a:r>
            <a:r>
              <a:rPr lang="en-US" sz="1834" dirty="0" err="1"/>
              <a:t>es</a:t>
            </a:r>
            <a:r>
              <a:rPr lang="en-US" sz="1834" dirty="0"/>
              <a:t> </a:t>
            </a:r>
            <a:r>
              <a:rPr lang="en-US" sz="1834" dirty="0" err="1"/>
              <a:t>también</a:t>
            </a:r>
            <a:r>
              <a:rPr lang="en-US" sz="1834" dirty="0"/>
              <a:t> </a:t>
            </a:r>
            <a:r>
              <a:rPr lang="en-US" sz="1834" b="1" dirty="0" err="1"/>
              <a:t>bajo</a:t>
            </a:r>
            <a:r>
              <a:rPr lang="en-US" sz="1834" b="1" dirty="0"/>
              <a:t>.</a:t>
            </a:r>
          </a:p>
          <a:p>
            <a:pPr marL="524003" indent="-524003" algn="just">
              <a:buFontTx/>
              <a:buChar char="-"/>
            </a:pPr>
            <a:endParaRPr lang="en-US" sz="1834" b="1" dirty="0"/>
          </a:p>
          <a:p>
            <a:pPr marL="524003" indent="-524003" algn="just">
              <a:buFontTx/>
              <a:buChar char="-"/>
            </a:pPr>
            <a:r>
              <a:rPr lang="en-US" sz="1834" dirty="0"/>
              <a:t>En </a:t>
            </a:r>
            <a:r>
              <a:rPr lang="en-US" sz="1834" b="1" dirty="0" err="1"/>
              <a:t>muy</a:t>
            </a:r>
            <a:r>
              <a:rPr lang="en-US" sz="1834" b="1" dirty="0"/>
              <a:t> </a:t>
            </a:r>
            <a:r>
              <a:rPr lang="en-US" sz="1834" b="1" dirty="0" err="1"/>
              <a:t>pocos</a:t>
            </a:r>
            <a:r>
              <a:rPr lang="en-US" sz="1834" b="1" dirty="0"/>
              <a:t> </a:t>
            </a:r>
            <a:r>
              <a:rPr lang="en-US" sz="1834" b="1" dirty="0" err="1"/>
              <a:t>casos</a:t>
            </a:r>
            <a:r>
              <a:rPr lang="en-US" sz="1834" dirty="0"/>
              <a:t>, </a:t>
            </a:r>
            <a:r>
              <a:rPr lang="en-US" sz="1834" dirty="0" err="1"/>
              <a:t>ellas</a:t>
            </a:r>
            <a:r>
              <a:rPr lang="en-US" sz="1834" dirty="0"/>
              <a:t> </a:t>
            </a:r>
            <a:r>
              <a:rPr lang="en-US" sz="1834" dirty="0" err="1"/>
              <a:t>ocupan</a:t>
            </a:r>
            <a:r>
              <a:rPr lang="en-US" sz="1834" dirty="0"/>
              <a:t> los </a:t>
            </a:r>
            <a:r>
              <a:rPr lang="en-US" sz="1834" dirty="0" err="1"/>
              <a:t>puestos</a:t>
            </a:r>
            <a:r>
              <a:rPr lang="en-US" sz="1834" dirty="0"/>
              <a:t> de </a:t>
            </a:r>
            <a:r>
              <a:rPr lang="en-US" sz="1834" b="1" dirty="0"/>
              <a:t>Presidencia o Vice-Presidencia</a:t>
            </a:r>
            <a:r>
              <a:rPr lang="en-US" sz="1834" dirty="0"/>
              <a:t>, </a:t>
            </a:r>
            <a:r>
              <a:rPr lang="en-US" sz="1834" dirty="0" err="1"/>
              <a:t>coincidiendo</a:t>
            </a:r>
            <a:r>
              <a:rPr lang="en-US" sz="1834" dirty="0"/>
              <a:t> con el </a:t>
            </a:r>
            <a:r>
              <a:rPr lang="en-US" sz="1834" dirty="0" err="1"/>
              <a:t>informe</a:t>
            </a:r>
            <a:r>
              <a:rPr lang="en-US" sz="1834" dirty="0"/>
              <a:t> </a:t>
            </a:r>
            <a:r>
              <a:rPr lang="en-US" sz="1834" dirty="0" smtClean="0"/>
              <a:t>de </a:t>
            </a:r>
            <a:r>
              <a:rPr lang="es-ES" sz="1834" dirty="0" smtClean="0"/>
              <a:t>‘</a:t>
            </a:r>
            <a:r>
              <a:rPr lang="es-ES" sz="1834" dirty="0"/>
              <a:t>Cooperativas Agro-alimentarias de España (2011)’.</a:t>
            </a:r>
          </a:p>
          <a:p>
            <a:pPr marL="524003" indent="-524003" algn="just">
              <a:buFontTx/>
              <a:buChar char="-"/>
            </a:pPr>
            <a:endParaRPr lang="es-ES" sz="1834" dirty="0"/>
          </a:p>
          <a:p>
            <a:pPr marL="524003" indent="-524003" algn="just">
              <a:buFontTx/>
              <a:buChar char="-"/>
            </a:pPr>
            <a:r>
              <a:rPr lang="es-ES" sz="1834" dirty="0"/>
              <a:t>El </a:t>
            </a:r>
            <a:r>
              <a:rPr lang="en-US" sz="1834" b="1" dirty="0" err="1"/>
              <a:t>porcentaje</a:t>
            </a:r>
            <a:r>
              <a:rPr lang="en-US" sz="1834" b="1" dirty="0"/>
              <a:t> de </a:t>
            </a:r>
            <a:r>
              <a:rPr lang="en-US" sz="1834" b="1" dirty="0" err="1"/>
              <a:t>cooperativas</a:t>
            </a:r>
            <a:r>
              <a:rPr lang="en-US" sz="1834" b="1" dirty="0"/>
              <a:t> con al </a:t>
            </a:r>
            <a:r>
              <a:rPr lang="en-US" sz="1834" b="1" dirty="0" err="1"/>
              <a:t>menos</a:t>
            </a:r>
            <a:r>
              <a:rPr lang="en-US" sz="1834" b="1" dirty="0"/>
              <a:t> </a:t>
            </a:r>
            <a:r>
              <a:rPr lang="en-US" sz="1834" b="1" dirty="0" err="1"/>
              <a:t>una</a:t>
            </a:r>
            <a:r>
              <a:rPr lang="en-US" sz="1834" b="1" dirty="0"/>
              <a:t> </a:t>
            </a:r>
            <a:r>
              <a:rPr lang="en-US" sz="1834" b="1" dirty="0" err="1"/>
              <a:t>mujer</a:t>
            </a:r>
            <a:r>
              <a:rPr lang="en-US" sz="1834" b="1" dirty="0"/>
              <a:t> en </a:t>
            </a:r>
            <a:r>
              <a:rPr lang="en-US" sz="1834" b="1" dirty="0" err="1"/>
              <a:t>sus</a:t>
            </a:r>
            <a:r>
              <a:rPr lang="en-US" sz="1834" b="1" dirty="0"/>
              <a:t> </a:t>
            </a:r>
            <a:r>
              <a:rPr lang="en-US" sz="1834" b="1" dirty="0" err="1"/>
              <a:t>equipos</a:t>
            </a:r>
            <a:r>
              <a:rPr lang="en-US" sz="1834" b="1" dirty="0"/>
              <a:t> </a:t>
            </a:r>
            <a:r>
              <a:rPr lang="en-US" sz="1834" b="1" dirty="0" err="1"/>
              <a:t>directivos</a:t>
            </a:r>
            <a:r>
              <a:rPr lang="en-US" sz="1834" b="1" dirty="0"/>
              <a:t> </a:t>
            </a:r>
            <a:r>
              <a:rPr lang="en-US" sz="1834" b="1" dirty="0" err="1"/>
              <a:t>es</a:t>
            </a:r>
            <a:r>
              <a:rPr lang="en-US" sz="1834" b="1" dirty="0"/>
              <a:t> superior al 50 % (59%). </a:t>
            </a:r>
          </a:p>
          <a:p>
            <a:pPr marL="524003" indent="-524003" algn="just">
              <a:buFontTx/>
              <a:buChar char="-"/>
            </a:pPr>
            <a:endParaRPr lang="en-US" sz="1834" b="1" dirty="0"/>
          </a:p>
          <a:p>
            <a:pPr marL="524003" indent="-524003" algn="just">
              <a:buFontTx/>
              <a:buChar char="-"/>
            </a:pPr>
            <a:r>
              <a:rPr lang="en-US" sz="1834" b="1" dirty="0"/>
              <a:t>Las </a:t>
            </a:r>
            <a:r>
              <a:rPr lang="en-US" sz="1834" b="1" dirty="0" err="1"/>
              <a:t>cooperativas</a:t>
            </a:r>
            <a:r>
              <a:rPr lang="en-US" sz="1834" b="1" dirty="0"/>
              <a:t> de </a:t>
            </a:r>
            <a:r>
              <a:rPr lang="en-US" sz="1834" b="1" dirty="0" err="1"/>
              <a:t>tamaño</a:t>
            </a:r>
            <a:r>
              <a:rPr lang="en-US" sz="1834" b="1" dirty="0"/>
              <a:t> </a:t>
            </a:r>
            <a:r>
              <a:rPr lang="en-US" sz="1834" b="1" dirty="0" err="1"/>
              <a:t>grande</a:t>
            </a:r>
            <a:r>
              <a:rPr lang="en-US" sz="1834" b="1" dirty="0"/>
              <a:t> son </a:t>
            </a:r>
            <a:r>
              <a:rPr lang="en-US" sz="1834" b="1" dirty="0" err="1"/>
              <a:t>las</a:t>
            </a:r>
            <a:r>
              <a:rPr lang="en-US" sz="1834" b="1" dirty="0"/>
              <a:t> </a:t>
            </a:r>
            <a:r>
              <a:rPr lang="en-US" sz="1834" b="1" dirty="0" err="1"/>
              <a:t>más</a:t>
            </a:r>
            <a:r>
              <a:rPr lang="en-US" sz="1834" b="1" dirty="0"/>
              <a:t> </a:t>
            </a:r>
            <a:r>
              <a:rPr lang="en-US" sz="1834" b="1" dirty="0" err="1"/>
              <a:t>cuentan</a:t>
            </a:r>
            <a:r>
              <a:rPr lang="en-US" sz="1834" b="1" dirty="0"/>
              <a:t> con </a:t>
            </a:r>
            <a:r>
              <a:rPr lang="en-US" sz="1834" b="1" dirty="0" err="1"/>
              <a:t>mujeres</a:t>
            </a:r>
            <a:r>
              <a:rPr lang="en-US" sz="1834" b="1" dirty="0"/>
              <a:t> en </a:t>
            </a:r>
            <a:r>
              <a:rPr lang="en-US" sz="1834" b="1" dirty="0" err="1"/>
              <a:t>sus</a:t>
            </a:r>
            <a:r>
              <a:rPr lang="en-US" sz="1834" b="1" dirty="0"/>
              <a:t> </a:t>
            </a:r>
            <a:r>
              <a:rPr lang="en-US" sz="1834" b="1" dirty="0" err="1"/>
              <a:t>equipos</a:t>
            </a:r>
            <a:r>
              <a:rPr lang="en-US" sz="1834" b="1" dirty="0"/>
              <a:t> </a:t>
            </a:r>
            <a:r>
              <a:rPr lang="en-US" sz="1834" b="1" dirty="0" err="1"/>
              <a:t>directivos</a:t>
            </a:r>
            <a:r>
              <a:rPr lang="en-US" sz="1834" b="1" dirty="0"/>
              <a:t>. </a:t>
            </a:r>
            <a:r>
              <a:rPr lang="en-US" sz="1834" dirty="0"/>
              <a:t>Este </a:t>
            </a:r>
            <a:r>
              <a:rPr lang="en-US" sz="1834" dirty="0" err="1"/>
              <a:t>porcentaje</a:t>
            </a:r>
            <a:r>
              <a:rPr lang="en-US" sz="1834" dirty="0"/>
              <a:t> </a:t>
            </a:r>
            <a:r>
              <a:rPr lang="en-US" sz="1834" dirty="0" err="1"/>
              <a:t>es</a:t>
            </a:r>
            <a:r>
              <a:rPr lang="en-US" sz="1834" dirty="0"/>
              <a:t> mayor en las </a:t>
            </a:r>
            <a:r>
              <a:rPr lang="en-US" sz="1834" dirty="0" err="1"/>
              <a:t>cooperativas</a:t>
            </a:r>
            <a:r>
              <a:rPr lang="en-US" sz="1834" dirty="0"/>
              <a:t> </a:t>
            </a:r>
            <a:r>
              <a:rPr lang="en-US" sz="1834" dirty="0" err="1"/>
              <a:t>grandes</a:t>
            </a:r>
            <a:r>
              <a:rPr lang="en-US" sz="1834" dirty="0"/>
              <a:t> (85%) que en las </a:t>
            </a:r>
            <a:r>
              <a:rPr lang="en-US" sz="1834" dirty="0" err="1"/>
              <a:t>medianas</a:t>
            </a:r>
            <a:r>
              <a:rPr lang="en-US" sz="1834" dirty="0"/>
              <a:t> (1) (70%), y </a:t>
            </a:r>
            <a:r>
              <a:rPr lang="en-US" sz="1834" dirty="0" err="1"/>
              <a:t>pequeñas</a:t>
            </a:r>
            <a:r>
              <a:rPr lang="en-US" sz="1834" dirty="0"/>
              <a:t> (</a:t>
            </a:r>
            <a:r>
              <a:rPr lang="en-US" sz="1834" dirty="0" err="1"/>
              <a:t>medianas</a:t>
            </a:r>
            <a:r>
              <a:rPr lang="en-US" sz="1834" dirty="0"/>
              <a:t> 2), con un 50%; </a:t>
            </a:r>
            <a:r>
              <a:rPr lang="en-US" sz="1834" dirty="0" err="1"/>
              <a:t>confirmando</a:t>
            </a:r>
            <a:r>
              <a:rPr lang="en-US" sz="1834" dirty="0"/>
              <a:t> </a:t>
            </a:r>
            <a:r>
              <a:rPr lang="en-US" sz="1834" dirty="0" err="1"/>
              <a:t>nuestros</a:t>
            </a:r>
            <a:r>
              <a:rPr lang="en-US" sz="1834" dirty="0"/>
              <a:t> </a:t>
            </a:r>
            <a:r>
              <a:rPr lang="en-US" sz="1834" dirty="0" err="1"/>
              <a:t>resultados</a:t>
            </a:r>
            <a:r>
              <a:rPr lang="en-US" sz="1834" dirty="0"/>
              <a:t> los </a:t>
            </a:r>
            <a:r>
              <a:rPr lang="en-US" sz="1834" dirty="0" err="1"/>
              <a:t>obtenidos</a:t>
            </a:r>
            <a:r>
              <a:rPr lang="en-US" sz="1834" dirty="0"/>
              <a:t> </a:t>
            </a:r>
            <a:r>
              <a:rPr lang="en-US" sz="1834" dirty="0" err="1"/>
              <a:t>por</a:t>
            </a:r>
            <a:r>
              <a:rPr lang="en-US" sz="1834" dirty="0"/>
              <a:t> </a:t>
            </a:r>
            <a:r>
              <a:rPr lang="en-US" sz="1834" dirty="0" err="1"/>
              <a:t>otros</a:t>
            </a:r>
            <a:r>
              <a:rPr lang="en-US" sz="1834" dirty="0"/>
              <a:t> </a:t>
            </a:r>
            <a:r>
              <a:rPr lang="en-US" sz="1834" dirty="0" err="1"/>
              <a:t>autores</a:t>
            </a:r>
            <a:r>
              <a:rPr lang="en-US" sz="1834" dirty="0"/>
              <a:t> </a:t>
            </a:r>
            <a:r>
              <a:rPr lang="en-US" sz="1834" dirty="0" err="1"/>
              <a:t>como</a:t>
            </a:r>
            <a:r>
              <a:rPr lang="en-US" sz="1834" dirty="0"/>
              <a:t> Esteban et al., (2015).</a:t>
            </a:r>
          </a:p>
          <a:p>
            <a:pPr marL="524003" indent="-524003" algn="just">
              <a:buFontTx/>
              <a:buChar char="-"/>
            </a:pPr>
            <a:endParaRPr lang="en-US" sz="1834" dirty="0"/>
          </a:p>
          <a:p>
            <a:pPr marL="524003" indent="-524003" algn="just">
              <a:buFontTx/>
              <a:buChar char="-"/>
            </a:pPr>
            <a:r>
              <a:rPr lang="en-US" sz="1834" b="1" dirty="0"/>
              <a:t>La </a:t>
            </a:r>
            <a:r>
              <a:rPr lang="en-US" sz="1834" b="1" dirty="0" err="1"/>
              <a:t>presencia</a:t>
            </a:r>
            <a:r>
              <a:rPr lang="en-US" sz="1834" b="1" dirty="0"/>
              <a:t> de </a:t>
            </a:r>
            <a:r>
              <a:rPr lang="en-US" sz="1834" b="1" dirty="0" err="1"/>
              <a:t>mujeres</a:t>
            </a:r>
            <a:r>
              <a:rPr lang="en-US" sz="1834" b="1" dirty="0"/>
              <a:t> </a:t>
            </a:r>
            <a:r>
              <a:rPr lang="en-US" sz="1834" b="1" dirty="0" err="1"/>
              <a:t>descience</a:t>
            </a:r>
            <a:r>
              <a:rPr lang="en-US" sz="1834" b="1" dirty="0"/>
              <a:t> </a:t>
            </a:r>
            <a:r>
              <a:rPr lang="en-US" sz="1834" b="1" dirty="0" err="1"/>
              <a:t>conforme</a:t>
            </a:r>
            <a:r>
              <a:rPr lang="en-US" sz="1834" b="1" dirty="0"/>
              <a:t> </a:t>
            </a:r>
            <a:r>
              <a:rPr lang="en-US" sz="1834" b="1" dirty="0" err="1"/>
              <a:t>aumenta</a:t>
            </a:r>
            <a:r>
              <a:rPr lang="en-US" sz="1834" b="1" dirty="0"/>
              <a:t> el </a:t>
            </a:r>
            <a:r>
              <a:rPr lang="en-US" sz="1834" b="1" dirty="0" err="1"/>
              <a:t>nivel</a:t>
            </a:r>
            <a:r>
              <a:rPr lang="en-US" sz="1834" b="1" dirty="0"/>
              <a:t> de </a:t>
            </a:r>
            <a:r>
              <a:rPr lang="en-US" sz="1834" b="1" dirty="0" err="1"/>
              <a:t>responsabilidad</a:t>
            </a:r>
            <a:r>
              <a:rPr lang="en-US" sz="1834" b="1" dirty="0"/>
              <a:t>. </a:t>
            </a:r>
            <a:r>
              <a:rPr lang="en-US" sz="1834" dirty="0"/>
              <a:t>Las </a:t>
            </a:r>
            <a:r>
              <a:rPr lang="en-US" sz="1834" dirty="0" err="1"/>
              <a:t>mujeres</a:t>
            </a:r>
            <a:r>
              <a:rPr lang="en-US" sz="1834" dirty="0"/>
              <a:t> de los </a:t>
            </a:r>
            <a:r>
              <a:rPr lang="en-US" sz="1834" dirty="0" err="1"/>
              <a:t>equipos</a:t>
            </a:r>
            <a:r>
              <a:rPr lang="en-US" sz="1834" dirty="0"/>
              <a:t> </a:t>
            </a:r>
            <a:r>
              <a:rPr lang="en-US" sz="1834" dirty="0" err="1"/>
              <a:t>directivos</a:t>
            </a:r>
            <a:r>
              <a:rPr lang="en-US" sz="1834" dirty="0"/>
              <a:t> de las </a:t>
            </a:r>
            <a:r>
              <a:rPr lang="en-US" sz="1834" dirty="0" err="1"/>
              <a:t>cooperativas</a:t>
            </a:r>
            <a:r>
              <a:rPr lang="en-US" sz="1834" dirty="0"/>
              <a:t> </a:t>
            </a:r>
            <a:r>
              <a:rPr lang="en-US" sz="1834" dirty="0" err="1"/>
              <a:t>encuestadas</a:t>
            </a:r>
            <a:r>
              <a:rPr lang="en-US" sz="1834" dirty="0"/>
              <a:t> </a:t>
            </a:r>
            <a:r>
              <a:rPr lang="en-US" sz="1834" dirty="0" err="1"/>
              <a:t>actúan</a:t>
            </a:r>
            <a:r>
              <a:rPr lang="en-US" sz="1834" dirty="0"/>
              <a:t> </a:t>
            </a:r>
            <a:r>
              <a:rPr lang="en-US" sz="1834" dirty="0" err="1"/>
              <a:t>normalmente</a:t>
            </a:r>
            <a:r>
              <a:rPr lang="en-US" sz="1834" dirty="0"/>
              <a:t> </a:t>
            </a:r>
            <a:r>
              <a:rPr lang="en-US" sz="1834" dirty="0" err="1"/>
              <a:t>como</a:t>
            </a:r>
            <a:r>
              <a:rPr lang="en-US" sz="1834" dirty="0"/>
              <a:t> </a:t>
            </a:r>
            <a:r>
              <a:rPr lang="en-US" sz="1834" dirty="0" err="1"/>
              <a:t>Responsables</a:t>
            </a:r>
            <a:r>
              <a:rPr lang="en-US" sz="1834" dirty="0"/>
              <a:t> de Administración, o en la Dirección </a:t>
            </a:r>
            <a:r>
              <a:rPr lang="en-US" sz="1834" dirty="0" err="1"/>
              <a:t>Financiera</a:t>
            </a:r>
            <a:r>
              <a:rPr lang="en-US" sz="1834" dirty="0"/>
              <a:t> o de </a:t>
            </a:r>
            <a:r>
              <a:rPr lang="en-US" sz="1834" dirty="0" err="1"/>
              <a:t>Recursos</a:t>
            </a:r>
            <a:r>
              <a:rPr lang="en-US" sz="1834" dirty="0"/>
              <a:t> </a:t>
            </a:r>
            <a:r>
              <a:rPr lang="en-US" sz="1834" dirty="0" err="1"/>
              <a:t>Humanos</a:t>
            </a:r>
            <a:r>
              <a:rPr lang="en-US" sz="1834" dirty="0"/>
              <a:t>, </a:t>
            </a:r>
            <a:r>
              <a:rPr lang="en-US" sz="1834" dirty="0" err="1"/>
              <a:t>pero</a:t>
            </a:r>
            <a:r>
              <a:rPr lang="en-US" sz="1834" dirty="0"/>
              <a:t> </a:t>
            </a:r>
            <a:r>
              <a:rPr lang="en-US" sz="1834" b="1" dirty="0" err="1"/>
              <a:t>raramente</a:t>
            </a:r>
            <a:r>
              <a:rPr lang="en-US" sz="1834" b="1" dirty="0"/>
              <a:t> </a:t>
            </a:r>
            <a:r>
              <a:rPr lang="en-US" sz="1834" b="1" dirty="0" err="1"/>
              <a:t>ocupan</a:t>
            </a:r>
            <a:r>
              <a:rPr lang="en-US" sz="1834" b="1" dirty="0"/>
              <a:t> el cargo de Direccion General, </a:t>
            </a:r>
            <a:r>
              <a:rPr lang="en-US" sz="1834" dirty="0" err="1"/>
              <a:t>confirmándose</a:t>
            </a:r>
            <a:r>
              <a:rPr lang="en-US" sz="1834" dirty="0"/>
              <a:t> de </a:t>
            </a:r>
            <a:r>
              <a:rPr lang="en-US" sz="1834" dirty="0" err="1"/>
              <a:t>nuevos</a:t>
            </a:r>
            <a:r>
              <a:rPr lang="en-US" sz="1834" dirty="0"/>
              <a:t> los </a:t>
            </a:r>
            <a:r>
              <a:rPr lang="en-US" sz="1834" dirty="0" err="1"/>
              <a:t>resultados</a:t>
            </a:r>
            <a:r>
              <a:rPr lang="en-US" sz="1834" dirty="0"/>
              <a:t> </a:t>
            </a:r>
            <a:r>
              <a:rPr lang="en-US" sz="1834" dirty="0" err="1"/>
              <a:t>obtenidos</a:t>
            </a:r>
            <a:r>
              <a:rPr lang="en-US" sz="1834" dirty="0"/>
              <a:t> </a:t>
            </a:r>
            <a:r>
              <a:rPr lang="en-US" sz="1834" dirty="0" err="1"/>
              <a:t>por</a:t>
            </a:r>
            <a:r>
              <a:rPr lang="en-US" sz="1834" dirty="0"/>
              <a:t> el </a:t>
            </a:r>
            <a:r>
              <a:rPr lang="en-US" sz="1834" dirty="0" err="1"/>
              <a:t>estudio</a:t>
            </a:r>
            <a:r>
              <a:rPr lang="en-US" sz="1834" dirty="0"/>
              <a:t> de </a:t>
            </a:r>
            <a:r>
              <a:rPr lang="es-ES" sz="1834" dirty="0"/>
              <a:t>‘Cooperativas Agro-alimentarias de España (2011)’</a:t>
            </a:r>
            <a:r>
              <a:rPr lang="en-US" sz="1834" dirty="0"/>
              <a:t>. </a:t>
            </a:r>
            <a:endParaRPr lang="en-US" sz="1834" dirty="0">
              <a:solidFill>
                <a:schemeClr val="tx2"/>
              </a:solidFill>
            </a:endParaRPr>
          </a:p>
          <a:p>
            <a:pPr marL="698670" indent="-698670" algn="just">
              <a:buAutoNum type="alphaUcParenR"/>
            </a:pPr>
            <a:endParaRPr lang="en-US" sz="1834" b="1" u="sng" dirty="0"/>
          </a:p>
          <a:p>
            <a:pPr marL="698670" indent="-698670" algn="just">
              <a:buAutoNum type="alphaUcParenR"/>
            </a:pPr>
            <a:endParaRPr lang="en-US" sz="1834" b="1" u="sng" dirty="0"/>
          </a:p>
          <a:p>
            <a:pPr marL="698670" indent="-698670" algn="just">
              <a:buAutoNum type="alphaUcParenR"/>
            </a:pPr>
            <a:endParaRPr lang="en-US" sz="1834" b="1" u="sng" dirty="0" smtClean="0"/>
          </a:p>
          <a:p>
            <a:pPr marL="698670" indent="-698670" algn="just">
              <a:buAutoNum type="alphaUcParenR"/>
            </a:pPr>
            <a:endParaRPr lang="en-US" sz="1834" b="1" u="sng" dirty="0"/>
          </a:p>
          <a:p>
            <a:pPr marL="698670" indent="-698670" algn="just">
              <a:buAutoNum type="alphaUcParenR"/>
            </a:pPr>
            <a:endParaRPr lang="en-US" sz="1834" b="1" u="sng" dirty="0" smtClean="0"/>
          </a:p>
          <a:p>
            <a:pPr marL="698670" indent="-698670" algn="just">
              <a:buAutoNum type="alphaUcParenR"/>
            </a:pPr>
            <a:endParaRPr lang="en-US" sz="1834" b="1" u="sng" dirty="0"/>
          </a:p>
          <a:p>
            <a:pPr marL="698670" indent="-698670" algn="just">
              <a:buAutoNum type="alphaUcParenR"/>
            </a:pPr>
            <a:endParaRPr lang="en-US" sz="1834" b="1" u="sng" dirty="0" smtClean="0"/>
          </a:p>
          <a:p>
            <a:pPr marL="698670" indent="-698670" algn="just">
              <a:buAutoNum type="alphaUcParenR"/>
            </a:pPr>
            <a:endParaRPr lang="en-US" sz="1834" b="1" u="sng" dirty="0" smtClean="0"/>
          </a:p>
          <a:p>
            <a:pPr lvl="1" algn="just"/>
            <a:r>
              <a:rPr lang="en-US" sz="1834" b="1" u="sng" dirty="0" smtClean="0"/>
              <a:t>REGRESIÓN </a:t>
            </a:r>
            <a:r>
              <a:rPr lang="en-US" sz="1834" b="1" u="sng" dirty="0"/>
              <a:t>LOGÍSTICA CON DATOS DE PANEL (RELACIÓN ENTRE LA PRESENCIA DE MUJERES EN LOS ÓRGANOS DE GOBIERNO DE LAS COOPERATIVAS AGROALIMENTARIAS ESPAÑOLAS Y RENDIMIENTO)</a:t>
            </a:r>
          </a:p>
          <a:p>
            <a:pPr lvl="1" algn="just"/>
            <a:endParaRPr lang="en-US" sz="1834" b="1" u="sng" dirty="0"/>
          </a:p>
          <a:p>
            <a:pPr lvl="1" algn="just"/>
            <a:r>
              <a:rPr lang="es-ES" sz="1834" dirty="0"/>
              <a:t>Los resultados obtenidos tras el análisis de regresión lineal con efectos aleatorios, efectuado con la metodología de datos de panel, </a:t>
            </a:r>
            <a:r>
              <a:rPr lang="es-ES" sz="1834" b="1" dirty="0"/>
              <a:t>no reflejan una relación significativa </a:t>
            </a:r>
            <a:r>
              <a:rPr lang="es-ES" sz="1834" dirty="0"/>
              <a:t>entre la presencia de mujeres en los Consejos Rectores y puestos directivos de las mayores cooperativas agroalimentarias españolas y su rendimiento (medido en facturación por socio, y en rentabilidad económica). </a:t>
            </a:r>
          </a:p>
          <a:p>
            <a:pPr lvl="1" algn="just"/>
            <a:endParaRPr lang="es-ES" sz="1834" dirty="0"/>
          </a:p>
          <a:p>
            <a:pPr lvl="1" algn="just"/>
            <a:endParaRPr lang="es-ES" sz="1834" dirty="0"/>
          </a:p>
          <a:p>
            <a:pPr lvl="1" algn="just"/>
            <a:endParaRPr lang="es-ES" sz="1834" dirty="0"/>
          </a:p>
          <a:p>
            <a:pPr lvl="1" algn="just"/>
            <a:endParaRPr lang="en-US" sz="1834" dirty="0"/>
          </a:p>
          <a:p>
            <a:pPr algn="just"/>
            <a:endParaRPr lang="en-US" sz="1528" b="1" dirty="0"/>
          </a:p>
          <a:p>
            <a:pPr algn="just"/>
            <a:endParaRPr lang="en-US" sz="1528" b="1" dirty="0"/>
          </a:p>
          <a:p>
            <a:pPr algn="just"/>
            <a:endParaRPr lang="en-US" sz="1528" dirty="0"/>
          </a:p>
          <a:p>
            <a:pPr algn="just"/>
            <a:endParaRPr lang="en-US" sz="1528" dirty="0"/>
          </a:p>
          <a:p>
            <a:pPr algn="just"/>
            <a:endParaRPr lang="en-US" sz="1528" dirty="0"/>
          </a:p>
          <a:p>
            <a:pPr algn="just"/>
            <a:endParaRPr lang="en-US" sz="1528" dirty="0"/>
          </a:p>
          <a:p>
            <a:pPr algn="just"/>
            <a:endParaRPr lang="en-US" sz="1528" dirty="0"/>
          </a:p>
          <a:p>
            <a:pPr algn="just"/>
            <a:endParaRPr lang="en-US" sz="1528" dirty="0"/>
          </a:p>
          <a:p>
            <a:pPr algn="just"/>
            <a:endParaRPr lang="en-US" sz="2139" dirty="0"/>
          </a:p>
        </p:txBody>
      </p:sp>
      <p:sp>
        <p:nvSpPr>
          <p:cNvPr id="3" name="Rectángulo 2"/>
          <p:cNvSpPr/>
          <p:nvPr/>
        </p:nvSpPr>
        <p:spPr>
          <a:xfrm>
            <a:off x="17339987" y="13304946"/>
            <a:ext cx="1233570" cy="2772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953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750674" y="17281361"/>
            <a:ext cx="4412195" cy="1786461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414226" y="10719794"/>
            <a:ext cx="5441473" cy="6412887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64291" y="0"/>
            <a:ext cx="13575215" cy="1719770"/>
          </a:xfrm>
          <a:prstGeom prst="rect">
            <a:avLst/>
          </a:prstGeom>
        </p:spPr>
      </p:pic>
      <p:sp>
        <p:nvSpPr>
          <p:cNvPr id="19" name="TextBox 9"/>
          <p:cNvSpPr txBox="1"/>
          <p:nvPr/>
        </p:nvSpPr>
        <p:spPr>
          <a:xfrm>
            <a:off x="7818319" y="2036713"/>
            <a:ext cx="13565306" cy="2679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445" i="1" dirty="0">
                <a:solidFill>
                  <a:srgbClr val="E4342D"/>
                </a:solidFill>
                <a:latin typeface="Phosphate Solid"/>
                <a:cs typeface="Phosphate Solid"/>
              </a:rPr>
              <a:t>WORKSHOP INTERNACIONAL: </a:t>
            </a:r>
            <a:r>
              <a:rPr lang="es-ES" sz="2445" b="1" i="1" dirty="0">
                <a:solidFill>
                  <a:srgbClr val="C00000"/>
                </a:solidFill>
                <a:ea typeface="Arial Unicode MS"/>
                <a:cs typeface="Arial" panose="020B0604020202020204" pitchFamily="34" charset="0"/>
              </a:rPr>
              <a:t>MODELOS ORGANIZACIONALES Y DE GOBIERNO DE LAS COOPERATIVAS AGROALIMENTARIAS A LA LUZ  DE LOS NUEVOS RETOS.</a:t>
            </a:r>
          </a:p>
          <a:p>
            <a:pPr algn="just"/>
            <a:endParaRPr lang="es-ES" sz="2139" b="1" i="1" dirty="0">
              <a:solidFill>
                <a:srgbClr val="C00000"/>
              </a:solidFill>
              <a:ea typeface="Arial Unicode MS"/>
              <a:cs typeface="Arial" panose="020B0604020202020204" pitchFamily="34" charset="0"/>
            </a:endParaRPr>
          </a:p>
          <a:p>
            <a:pPr algn="ctr"/>
            <a:r>
              <a:rPr lang="es-ES" sz="2445" b="1" dirty="0"/>
              <a:t>CONSEJERAS Y DIRECTIVAS EN LAS MAYORES COOPERATIVAS AGROALIMENTARIAS </a:t>
            </a:r>
            <a:r>
              <a:rPr lang="es-ES" sz="2445" b="1" dirty="0" smtClean="0"/>
              <a:t>ESPAÑOLAS.</a:t>
            </a:r>
          </a:p>
          <a:p>
            <a:pPr algn="ctr"/>
            <a:endParaRPr lang="es-ES" sz="2445" b="1" i="1" dirty="0">
              <a:solidFill>
                <a:srgbClr val="C00000"/>
              </a:solidFill>
              <a:latin typeface="Phosphate Solid"/>
              <a:cs typeface="Phosphate Solid"/>
            </a:endParaRPr>
          </a:p>
          <a:p>
            <a:pPr algn="just"/>
            <a:r>
              <a:rPr lang="es-ES" sz="2445" b="1" i="1" dirty="0">
                <a:solidFill>
                  <a:srgbClr val="C00000"/>
                </a:solidFill>
                <a:latin typeface="Phosphate Solid"/>
                <a:cs typeface="Phosphate Solid"/>
              </a:rPr>
              <a:t>			</a:t>
            </a:r>
            <a:r>
              <a:rPr lang="es-ES" sz="2445" b="1" i="1" dirty="0" smtClean="0">
                <a:solidFill>
                  <a:srgbClr val="C00000"/>
                </a:solidFill>
                <a:latin typeface="Phosphate Solid"/>
                <a:cs typeface="Phosphate Solid"/>
              </a:rPr>
              <a:t>		</a:t>
            </a:r>
            <a:r>
              <a:rPr lang="es-ES_tradnl" sz="2445" i="1" dirty="0" smtClean="0">
                <a:solidFill>
                  <a:srgbClr val="C00000"/>
                </a:solidFill>
                <a:latin typeface="Phosphate Solid"/>
                <a:cs typeface="Phosphate Solid"/>
              </a:rPr>
              <a:t>Valencia</a:t>
            </a:r>
            <a:r>
              <a:rPr lang="es-ES_tradnl" sz="2445" i="1" dirty="0">
                <a:solidFill>
                  <a:srgbClr val="C00000"/>
                </a:solidFill>
                <a:latin typeface="Phosphate Solid"/>
                <a:cs typeface="Phosphate Solid"/>
              </a:rPr>
              <a:t>, 11 </a:t>
            </a:r>
            <a:r>
              <a:rPr lang="es-ES_tradnl" sz="2445" i="1" dirty="0" smtClean="0">
                <a:solidFill>
                  <a:srgbClr val="C00000"/>
                </a:solidFill>
                <a:latin typeface="Phosphate Solid"/>
                <a:cs typeface="Phosphate Solid"/>
              </a:rPr>
              <a:t>de </a:t>
            </a:r>
            <a:r>
              <a:rPr lang="es-ES_tradnl" sz="2445" i="1" dirty="0">
                <a:solidFill>
                  <a:srgbClr val="C00000"/>
                </a:solidFill>
                <a:latin typeface="Phosphate Solid"/>
                <a:cs typeface="Phosphate Solid"/>
              </a:rPr>
              <a:t>septiembre de 2017</a:t>
            </a:r>
            <a:endParaRPr lang="en-US" sz="2445" i="1" dirty="0">
              <a:solidFill>
                <a:srgbClr val="C00000"/>
              </a:solidFill>
              <a:latin typeface="Phosphate Solid"/>
              <a:cs typeface="Phosphate Solid"/>
            </a:endParaRPr>
          </a:p>
        </p:txBody>
      </p:sp>
    </p:spTree>
    <p:extLst>
      <p:ext uri="{BB962C8B-B14F-4D97-AF65-F5344CB8AC3E}">
        <p14:creationId xmlns:p14="http://schemas.microsoft.com/office/powerpoint/2010/main" val="335918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38494</TotalTime>
  <Words>1002</Words>
  <Application>Microsoft Office PowerPoint</Application>
  <PresentationFormat>Personalizado</PresentationFormat>
  <Paragraphs>104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Unicode MS</vt:lpstr>
      <vt:lpstr>Phosphate Solid</vt:lpstr>
      <vt:lpstr>Wingdings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Francisco</dc:creator>
  <cp:lastModifiedBy>PAULA ANDREA GALLO RESTREPO</cp:lastModifiedBy>
  <cp:revision>112</cp:revision>
  <cp:lastPrinted>2017-06-20T11:38:24Z</cp:lastPrinted>
  <dcterms:created xsi:type="dcterms:W3CDTF">2014-11-24T10:54:05Z</dcterms:created>
  <dcterms:modified xsi:type="dcterms:W3CDTF">2018-01-25T09:22:44Z</dcterms:modified>
</cp:coreProperties>
</file>