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09" r:id="rId2"/>
    <p:sldId id="328" r:id="rId3"/>
    <p:sldId id="325" r:id="rId4"/>
    <p:sldId id="326" r:id="rId5"/>
    <p:sldId id="327" r:id="rId6"/>
    <p:sldId id="336" r:id="rId7"/>
    <p:sldId id="337" r:id="rId8"/>
    <p:sldId id="348" r:id="rId9"/>
    <p:sldId id="339" r:id="rId10"/>
    <p:sldId id="340" r:id="rId11"/>
    <p:sldId id="342" r:id="rId12"/>
    <p:sldId id="329" r:id="rId13"/>
    <p:sldId id="330" r:id="rId14"/>
    <p:sldId id="332" r:id="rId15"/>
    <p:sldId id="331" r:id="rId16"/>
    <p:sldId id="333" r:id="rId17"/>
    <p:sldId id="344" r:id="rId18"/>
    <p:sldId id="335" r:id="rId19"/>
    <p:sldId id="345" r:id="rId20"/>
    <p:sldId id="346" r:id="rId21"/>
    <p:sldId id="347" r:id="rId22"/>
    <p:sldId id="311" r:id="rId23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4CD"/>
    <a:srgbClr val="FFF5C3"/>
    <a:srgbClr val="FFEDA5"/>
    <a:srgbClr val="6600CC"/>
    <a:srgbClr val="0066CC"/>
    <a:srgbClr val="6600FF"/>
    <a:srgbClr val="016B9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91390E-F7A0-4A48-ABFF-BE940ECB385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326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A3B64-4AC3-D440-8C8E-7D37029D423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682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AF4CB8B-5728-2448-8D64-8032D6377DB8}" type="slidenum">
              <a:rPr lang="es-ES" sz="120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s-E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37DA69-D746-8244-A26B-185584251F67}" type="slidenum">
              <a:rPr lang="es-ES" sz="1200"/>
              <a:pPr eaLnBrk="1" hangingPunct="1"/>
              <a:t>7</a:t>
            </a:fld>
            <a:endParaRPr lang="es-E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558283C1-B603-5241-9F4E-8B0329AA358B}" type="slidenum">
              <a:rPr lang="es-ES" sz="1200"/>
              <a:pPr eaLnBrk="1" hangingPunct="1"/>
              <a:t>8</a:t>
            </a:fld>
            <a:endParaRPr lang="es-E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6BBBD98-C927-0941-A5D3-2E2B7866C3AF}" type="slidenum">
              <a:rPr lang="es-ES" sz="1200">
                <a:solidFill>
                  <a:schemeClr val="tx1"/>
                </a:solidFill>
                <a:latin typeface="Times New Roman" charset="0"/>
              </a:rPr>
              <a:pPr eaLnBrk="1" hangingPunct="1"/>
              <a:t>15</a:t>
            </a:fld>
            <a:endParaRPr lang="es-E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_tradnl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Calibri"/>
                <a:cs typeface="Calibri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 i="1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13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61C5BF-06BB-844C-8CBD-486BF25916C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24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64F8816-F34A-E844-A17B-CEA80B6CD5E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48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A09A8B5-3DE7-6844-B462-B0D52CDE2DE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74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008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3 Marcador de fecha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84463" y="6332538"/>
            <a:ext cx="35353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B1D9205-7405-5F45-97E1-538595933D6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6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458C4D-FA46-0A42-91AE-0E1FC525A0C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8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800A7A-7730-1241-B128-3E14F8A8E98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9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2896D7-1C1C-AF40-8074-10E640EFDF5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42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41DC946-5170-9740-91B2-A0944D0E924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9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5593519-9789-C146-8935-B6031DFEBB62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06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D36CED-77CB-784D-9C32-A7B3AEDC3125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7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C4D3529-CC41-464F-AA54-1F75532902E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82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64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/>
              <a:t>Haga clic para modificar el estilo de título del patrón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685800" y="1124744"/>
            <a:ext cx="7696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ea typeface="+mn-ea"/>
              <a:cs typeface="+mn-cs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 userDrawn="1"/>
        </p:nvGraphicFramePr>
        <p:xfrm>
          <a:off x="7667625" y="6096000"/>
          <a:ext cx="1400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tografía de Photo Editor" r:id="rId16" imgW="2085714" imgH="819048" progId="MSPhotoEd.3">
                  <p:embed/>
                </p:oleObj>
              </mc:Choice>
              <mc:Fallback>
                <p:oleObj name="Fotografía de Photo Editor" r:id="rId16" imgW="2085714" imgH="8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6096000"/>
                        <a:ext cx="1400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3" descr="ciade nuev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13438"/>
            <a:ext cx="13477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3600" b="1" dirty="0">
          <a:solidFill>
            <a:srgbClr val="CC3300"/>
          </a:solidFill>
          <a:latin typeface="Calibri"/>
          <a:ea typeface="ＭＳ Ｐゴシック" pitchFamily="-111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s-ES" sz="3200" dirty="0">
          <a:solidFill>
            <a:schemeClr val="accent2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iade.org/" TargetMode="Externa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ciade@uam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4139952" y="4869160"/>
            <a:ext cx="47520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800" dirty="0">
                <a:solidFill>
                  <a:schemeClr val="accent2"/>
                </a:solidFill>
                <a:latin typeface="Candara" charset="0"/>
              </a:rPr>
              <a:t>Isidro de </a:t>
            </a:r>
            <a:r>
              <a:rPr lang="es-ES" sz="1800" dirty="0" smtClean="0">
                <a:solidFill>
                  <a:schemeClr val="accent2"/>
                </a:solidFill>
                <a:latin typeface="Candara" charset="0"/>
              </a:rPr>
              <a:t>Pablo López </a:t>
            </a:r>
          </a:p>
          <a:p>
            <a:pPr algn="ctr" eaLnBrk="1" hangingPunct="1"/>
            <a:r>
              <a:rPr lang="es-ES" sz="1800" dirty="0" smtClean="0">
                <a:solidFill>
                  <a:schemeClr val="accent2"/>
                </a:solidFill>
                <a:latin typeface="Candara" charset="0"/>
              </a:rPr>
              <a:t>Director Centro de Iniciativas Emprendedoras</a:t>
            </a:r>
            <a:endParaRPr lang="es-ES" sz="1800" dirty="0">
              <a:solidFill>
                <a:schemeClr val="accent2"/>
              </a:solidFill>
              <a:latin typeface="Candara" charset="0"/>
            </a:endParaRPr>
          </a:p>
          <a:p>
            <a:pPr algn="ctr" eaLnBrk="1" hangingPunct="1"/>
            <a:r>
              <a:rPr lang="es-ES" sz="1800" dirty="0">
                <a:solidFill>
                  <a:schemeClr val="accent1"/>
                </a:solidFill>
                <a:latin typeface="Candara" charset="0"/>
                <a:hlinkClick r:id="rId2"/>
              </a:rPr>
              <a:t>www.ciade.org</a:t>
            </a:r>
            <a:endParaRPr lang="es-ES" sz="1800" dirty="0">
              <a:solidFill>
                <a:schemeClr val="accent1"/>
              </a:solidFill>
              <a:latin typeface="Candara" charset="0"/>
            </a:endParaRPr>
          </a:p>
          <a:p>
            <a:pPr algn="ctr" eaLnBrk="1" hangingPunct="1"/>
            <a:r>
              <a:rPr lang="es-ES" sz="1800" dirty="0" err="1">
                <a:solidFill>
                  <a:schemeClr val="accent2"/>
                </a:solidFill>
                <a:latin typeface="Candara" charset="0"/>
              </a:rPr>
              <a:t>ciade@uam.es</a:t>
            </a:r>
            <a:endParaRPr lang="es-ES" sz="1800" b="1" dirty="0">
              <a:solidFill>
                <a:schemeClr val="accent2"/>
              </a:solidFill>
              <a:latin typeface="Candara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763688" y="1124744"/>
            <a:ext cx="59769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4200" b="1" dirty="0">
                <a:solidFill>
                  <a:srgbClr val="CC3300"/>
                </a:solidFill>
                <a:latin typeface="Candara" charset="0"/>
              </a:rPr>
              <a:t>Emprendimiento Social</a:t>
            </a:r>
            <a:r>
              <a:rPr lang="es-ES" sz="4200" b="1" dirty="0" smtClean="0">
                <a:solidFill>
                  <a:srgbClr val="CC3300"/>
                </a:solidFill>
                <a:latin typeface="Candara" charset="0"/>
              </a:rPr>
              <a:t>:</a:t>
            </a:r>
            <a:endParaRPr lang="ca-ES" sz="4200" b="1" dirty="0">
              <a:solidFill>
                <a:srgbClr val="CC3300"/>
              </a:solidFill>
              <a:latin typeface="Candara" charset="0"/>
            </a:endParaRP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275856" y="2132856"/>
            <a:ext cx="32035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" sz="3600" b="1" dirty="0" smtClean="0">
                <a:solidFill>
                  <a:srgbClr val="000090"/>
                </a:solidFill>
                <a:latin typeface="Candara" charset="0"/>
              </a:rPr>
              <a:t>Aproximación a través de la</a:t>
            </a:r>
            <a:endParaRPr lang="ca-ES" sz="3600" b="1" dirty="0">
              <a:solidFill>
                <a:srgbClr val="000090"/>
              </a:solidFill>
              <a:latin typeface="Candara" charset="0"/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4788024" y="3356992"/>
            <a:ext cx="482493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s-ES" sz="3600" b="1" dirty="0">
                <a:solidFill>
                  <a:srgbClr val="000090"/>
                </a:solidFill>
                <a:latin typeface="Candara" charset="0"/>
              </a:rPr>
              <a:t>colaboración</a:t>
            </a:r>
            <a:r>
              <a:rPr lang="es-ES" sz="3600" b="1" dirty="0">
                <a:solidFill>
                  <a:srgbClr val="000090"/>
                </a:solidFill>
                <a:latin typeface="Candara" charset="0"/>
              </a:rPr>
              <a:t> Universidad-Empresa</a:t>
            </a:r>
            <a:endParaRPr lang="ca-ES" sz="3600" b="1" dirty="0">
              <a:solidFill>
                <a:srgbClr val="000090"/>
              </a:solidFill>
              <a:latin typeface="Candara" charset="0"/>
            </a:endParaRPr>
          </a:p>
        </p:txBody>
      </p:sp>
      <p:pic>
        <p:nvPicPr>
          <p:cNvPr id="2" name="Imagen 1" descr="Captura de pantalla 2014-05-04 a la(s) 18.4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789684" cy="316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7732" y="116632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3000" b="1" dirty="0">
                <a:solidFill>
                  <a:srgbClr val="CC3300"/>
                </a:solidFill>
                <a:latin typeface="Arial" charset="0"/>
              </a:rPr>
              <a:t>UNA DEFINICIÓN DE INNOVACIÓN SOCIAL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043608" y="1844824"/>
            <a:ext cx="720008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dirty="0">
                <a:solidFill>
                  <a:srgbClr val="000090"/>
                </a:solidFill>
                <a:latin typeface="Arial" charset="0"/>
              </a:rPr>
              <a:t>Solución de problemas sociales a partir de la combinación alternativa de los recursos institucionales, técnicos, materiales, humanos y/o financieros existentes en el entorno para la generación de valor social y la mejora sostenible de la calidad de vida de una determinada </a:t>
            </a:r>
            <a:r>
              <a:rPr lang="es-ES" dirty="0" smtClean="0">
                <a:solidFill>
                  <a:srgbClr val="000090"/>
                </a:solidFill>
                <a:latin typeface="Arial" charset="0"/>
              </a:rPr>
              <a:t>comunidad o colectivo social.</a:t>
            </a:r>
            <a:endParaRPr lang="ca-ES" dirty="0">
              <a:solidFill>
                <a:srgbClr val="00009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s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itle 9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8200" cy="1066800"/>
          </a:xfrm>
        </p:spPr>
        <p:txBody>
          <a:bodyPr/>
          <a:lstStyle/>
          <a:p>
            <a:r>
              <a:rPr lang="es-ES" sz="2800" b="1" dirty="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CARACTERÍSTICAS DE LA INNOVACIÓN SOCIAL</a:t>
            </a:r>
            <a:endParaRPr lang="es-E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1" name="Content Placeholder 10"/>
          <p:cNvSpPr>
            <a:spLocks noGrp="1"/>
          </p:cNvSpPr>
          <p:nvPr>
            <p:ph idx="1"/>
          </p:nvPr>
        </p:nvSpPr>
        <p:spPr>
          <a:xfrm>
            <a:off x="616024" y="1268760"/>
            <a:ext cx="7772400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Orientada al cambio social: a la generación de valor social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Carácter permanente: el cambio social, requiere innovaciones constantes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Vocación de </a:t>
            </a:r>
            <a:r>
              <a:rPr lang="es-ES" sz="2000" dirty="0" err="1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replicabilidad</a:t>
            </a: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: no se protege, se difunde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Vinculada a la comunidad: depende de la situación de partida y de las características de cada territorio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Constituye una función esencial de las entidades del Tercer Sector: reivindicación, innovación y acción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Resulta difícil de financiar: debido a su alto riesgo. Se suele innovar haciendo</a:t>
            </a:r>
          </a:p>
          <a:p>
            <a:pPr>
              <a:spcBef>
                <a:spcPct val="50000"/>
              </a:spcBef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Elemento característico del emprendimiento social: es seña de identidad, origen y medio para la iniciativa emprendedora 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social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2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772400" cy="1362075"/>
          </a:xfrm>
        </p:spPr>
        <p:txBody>
          <a:bodyPr/>
          <a:lstStyle/>
          <a:p>
            <a:r>
              <a:rPr lang="en-US" cap="none" dirty="0">
                <a:latin typeface="Calibri" charset="0"/>
                <a:ea typeface="ＭＳ Ｐゴシック" charset="0"/>
              </a:rPr>
              <a:t>E</a:t>
            </a:r>
            <a:r>
              <a:rPr lang="es-ES" cap="none" dirty="0">
                <a:latin typeface="Calibri" charset="0"/>
                <a:ea typeface="ＭＳ Ｐゴシック" charset="0"/>
              </a:rPr>
              <a:t>L CASO DE LA UNIVERSIDAD AUTONOMA DE MADRID</a:t>
            </a:r>
          </a:p>
        </p:txBody>
      </p:sp>
    </p:spTree>
    <p:extLst>
      <p:ext uri="{BB962C8B-B14F-4D97-AF65-F5344CB8AC3E}">
        <p14:creationId xmlns:p14="http://schemas.microsoft.com/office/powerpoint/2010/main" val="161076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89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Nace en 1998, fruto del Convenio entre UAM y el Grupo Caja Madrid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851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4175" indent="-38417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2400" dirty="0">
                <a:solidFill>
                  <a:srgbClr val="262699"/>
                </a:solidFill>
                <a:latin typeface="Tahoma" charset="0"/>
              </a:rPr>
              <a:t>a) Vía de transferencia a la Sociedad de la Tecnología y   	                                                Conocimiento desarrollado en la Universidad</a:t>
            </a:r>
          </a:p>
          <a:p>
            <a:pPr algn="l" eaLnBrk="1" hangingPunct="1"/>
            <a:r>
              <a:rPr lang="es-ES" sz="2400" dirty="0">
                <a:solidFill>
                  <a:srgbClr val="262699"/>
                </a:solidFill>
                <a:latin typeface="Tahoma" charset="0"/>
              </a:rPr>
              <a:t>b) Inserción laboral para licenciados</a:t>
            </a:r>
          </a:p>
          <a:p>
            <a:pPr algn="l" eaLnBrk="1" hangingPunct="1"/>
            <a:r>
              <a:rPr lang="es-ES" sz="2400" dirty="0">
                <a:solidFill>
                  <a:srgbClr val="262699"/>
                </a:solidFill>
                <a:latin typeface="Tahoma" charset="0"/>
              </a:rPr>
              <a:t>c) Respuesta ante desequilibrios sociales</a:t>
            </a:r>
            <a:endParaRPr lang="es-ES" sz="2400" b="1" dirty="0">
              <a:solidFill>
                <a:srgbClr val="262699"/>
              </a:solidFill>
              <a:latin typeface="Tahoma" charset="0"/>
            </a:endParaRP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3170238" y="53594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5400675" y="53594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4249738" y="5359400"/>
            <a:ext cx="647700" cy="431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973138" y="4953000"/>
            <a:ext cx="1908175" cy="11509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2800">
                <a:solidFill>
                  <a:srgbClr val="000066"/>
                </a:solidFill>
                <a:latin typeface="Tahoma" charset="0"/>
              </a:rPr>
              <a:t>IDEA</a:t>
            </a: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6408738" y="4953000"/>
            <a:ext cx="1908175" cy="1150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s-ES" sz="2800">
                <a:solidFill>
                  <a:srgbClr val="000066"/>
                </a:solidFill>
                <a:latin typeface="Tahoma" charset="0"/>
              </a:rPr>
              <a:t>EMPRESA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s-ES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es-ES" sz="1800">
                <a:solidFill>
                  <a:schemeClr val="tx1"/>
                </a:solidFill>
                <a:latin typeface="Arial" charset="0"/>
              </a:rPr>
            </a:br>
            <a:endParaRPr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34" name="AutoShape 12"/>
          <p:cNvSpPr>
            <a:spLocks noChangeArrowheads="1"/>
          </p:cNvSpPr>
          <p:nvPr/>
        </p:nvSpPr>
        <p:spPr bwMode="auto">
          <a:xfrm>
            <a:off x="3048000" y="5943600"/>
            <a:ext cx="3048000" cy="714375"/>
          </a:xfrm>
          <a:prstGeom prst="leftRightArrow">
            <a:avLst>
              <a:gd name="adj1" fmla="val 50000"/>
              <a:gd name="adj2" fmla="val 85333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76200" y="2449939"/>
            <a:ext cx="8658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s-ES" sz="2400" b="1" dirty="0">
                <a:solidFill>
                  <a:schemeClr val="accent2"/>
                </a:solidFill>
                <a:latin typeface="Tahoma" charset="0"/>
              </a:rPr>
              <a:t>Objetivo:</a:t>
            </a:r>
            <a:r>
              <a:rPr lang="es-ES" sz="2400" dirty="0">
                <a:solidFill>
                  <a:schemeClr val="accent2"/>
                </a:solidFill>
                <a:latin typeface="Tahoma" charset="0"/>
              </a:rPr>
              <a:t> </a:t>
            </a:r>
            <a:r>
              <a:rPr lang="es-ES" sz="2400" dirty="0">
                <a:solidFill>
                  <a:srgbClr val="262699"/>
                </a:solidFill>
                <a:latin typeface="Tahoma" charset="0"/>
              </a:rPr>
              <a:t>Promover el emprendimiento y el autoempleo en el </a:t>
            </a:r>
          </a:p>
          <a:p>
            <a:pPr algn="l"/>
            <a:r>
              <a:rPr lang="es-ES" sz="2400" dirty="0">
                <a:solidFill>
                  <a:srgbClr val="262699"/>
                </a:solidFill>
                <a:latin typeface="Tahoma" charset="0"/>
              </a:rPr>
              <a:t>medio universitario como:</a:t>
            </a:r>
            <a:endParaRPr lang="es-ES_tradnl" sz="2400" dirty="0">
              <a:solidFill>
                <a:srgbClr val="262699"/>
              </a:solidFill>
              <a:latin typeface="Tahoma" charset="0"/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3944938" y="6067425"/>
            <a:ext cx="116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400" b="1">
                <a:solidFill>
                  <a:srgbClr val="000066"/>
                </a:solidFill>
                <a:latin typeface="Tahoma" charset="0"/>
              </a:rPr>
              <a:t>CIADE</a:t>
            </a:r>
          </a:p>
        </p:txBody>
      </p:sp>
      <p:sp>
        <p:nvSpPr>
          <p:cNvPr id="26637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>
                <a:latin typeface="Calibri" charset="0"/>
                <a:ea typeface="ＭＳ Ｐゴシック" charset="0"/>
              </a:rPr>
              <a:t>CENTRO DE INICIATIVAS EMPRENDEDORAS DE LA UAM, </a:t>
            </a:r>
            <a:r>
              <a:rPr lang="es-ES" sz="3200" b="1">
                <a:latin typeface="Calibri" charset="0"/>
                <a:ea typeface="ＭＳ Ｐゴシック" charset="0"/>
              </a:rPr>
              <a:t>CIADE</a:t>
            </a:r>
          </a:p>
        </p:txBody>
      </p:sp>
    </p:spTree>
    <p:extLst>
      <p:ext uri="{BB962C8B-B14F-4D97-AF65-F5344CB8AC3E}">
        <p14:creationId xmlns:p14="http://schemas.microsoft.com/office/powerpoint/2010/main" val="102737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AutoShape 8"/>
          <p:cNvSpPr>
            <a:spLocks noChangeArrowheads="1"/>
          </p:cNvSpPr>
          <p:nvPr/>
        </p:nvSpPr>
        <p:spPr bwMode="auto">
          <a:xfrm rot="894078">
            <a:off x="1563688" y="2619375"/>
            <a:ext cx="3067050" cy="571500"/>
          </a:xfrm>
          <a:prstGeom prst="rightArrow">
            <a:avLst>
              <a:gd name="adj1" fmla="val 66667"/>
              <a:gd name="adj2" fmla="val 72674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/>
              <a:cs typeface="Calibri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rot="1251180">
            <a:off x="2538413" y="2357438"/>
            <a:ext cx="909637" cy="3314700"/>
          </a:xfrm>
          <a:prstGeom prst="downArrow">
            <a:avLst>
              <a:gd name="adj1" fmla="val 52083"/>
              <a:gd name="adj2" fmla="val 51235"/>
            </a:avLst>
          </a:prstGeom>
          <a:solidFill>
            <a:schemeClr val="accent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Calibri"/>
              <a:cs typeface="Calibri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978400" y="4529138"/>
            <a:ext cx="355441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s-ES" sz="1800">
                <a:solidFill>
                  <a:schemeClr val="accent2"/>
                </a:solidFill>
                <a:latin typeface="Calibri"/>
                <a:cs typeface="Calibri"/>
              </a:rPr>
              <a:t>EMPRESA: Aumento Competitividad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637088" y="2854325"/>
            <a:ext cx="3822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s-ES" sz="1800">
                <a:solidFill>
                  <a:schemeClr val="accent2"/>
                </a:solidFill>
                <a:latin typeface="Calibri"/>
                <a:cs typeface="Calibri"/>
              </a:rPr>
              <a:t>UNIVERSIDAD: Inserción Laboral</a:t>
            </a:r>
          </a:p>
          <a:p>
            <a:pPr eaLnBrk="0" hangingPunct="0"/>
            <a:r>
              <a:rPr lang="es-ES" sz="1800">
                <a:solidFill>
                  <a:schemeClr val="accent2"/>
                </a:solidFill>
                <a:latin typeface="Calibri"/>
                <a:cs typeface="Calibri"/>
              </a:rPr>
              <a:t>Transferencia Rdos. Investigación</a:t>
            </a:r>
          </a:p>
          <a:p>
            <a:pPr eaLnBrk="0" hangingPunct="0"/>
            <a:endParaRPr lang="es-ES" sz="180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751388" y="3646488"/>
            <a:ext cx="34210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s-ES" sz="1800">
                <a:solidFill>
                  <a:schemeClr val="accent2"/>
                </a:solidFill>
                <a:latin typeface="Calibri"/>
                <a:cs typeface="Calibri"/>
              </a:rPr>
              <a:t>ADMINISTRACIÓN: Desarrollo Territorial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215582" y="5085184"/>
            <a:ext cx="3244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ES" sz="1800" dirty="0">
                <a:solidFill>
                  <a:schemeClr val="accent2"/>
                </a:solidFill>
                <a:latin typeface="Calibri"/>
                <a:cs typeface="Calibri"/>
              </a:rPr>
              <a:t>ENTIDADES SOCIALES: Cohesión Social y </a:t>
            </a:r>
            <a:r>
              <a:rPr lang="es-ES" sz="1800" dirty="0" smtClean="0">
                <a:solidFill>
                  <a:schemeClr val="accent2"/>
                </a:solidFill>
                <a:latin typeface="Calibri"/>
                <a:cs typeface="Calibri"/>
              </a:rPr>
              <a:t>Emprendimiento </a:t>
            </a:r>
            <a:r>
              <a:rPr lang="es-ES" sz="1800" dirty="0">
                <a:solidFill>
                  <a:schemeClr val="accent2"/>
                </a:solidFill>
                <a:latin typeface="Calibri"/>
                <a:cs typeface="Calibri"/>
              </a:rPr>
              <a:t>Social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894078">
            <a:off x="1779588" y="3290888"/>
            <a:ext cx="3067050" cy="571500"/>
          </a:xfrm>
          <a:prstGeom prst="rightArrow">
            <a:avLst>
              <a:gd name="adj1" fmla="val 66667"/>
              <a:gd name="adj2" fmla="val 72674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/>
              <a:cs typeface="Calibri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894078">
            <a:off x="1995488" y="4010025"/>
            <a:ext cx="3067050" cy="571500"/>
          </a:xfrm>
          <a:prstGeom prst="rightArrow">
            <a:avLst>
              <a:gd name="adj1" fmla="val 66667"/>
              <a:gd name="adj2" fmla="val 72674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/>
              <a:cs typeface="Calibri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 rot="894078">
            <a:off x="2211388" y="4654550"/>
            <a:ext cx="3067050" cy="571500"/>
          </a:xfrm>
          <a:prstGeom prst="rightArrow">
            <a:avLst>
              <a:gd name="adj1" fmla="val 66667"/>
              <a:gd name="adj2" fmla="val 72674"/>
            </a:avLst>
          </a:prstGeom>
          <a:solidFill>
            <a:schemeClr val="accent2"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/>
              <a:cs typeface="Calibri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827088" y="5526088"/>
            <a:ext cx="36766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s-ES" sz="1800" dirty="0">
                <a:solidFill>
                  <a:schemeClr val="accent2"/>
                </a:solidFill>
                <a:latin typeface="Calibri"/>
                <a:cs typeface="Calibri"/>
              </a:rPr>
              <a:t>Promoción Valores </a:t>
            </a:r>
            <a:r>
              <a:rPr lang="es-ES" sz="1800" dirty="0" smtClean="0">
                <a:solidFill>
                  <a:schemeClr val="accent2"/>
                </a:solidFill>
                <a:latin typeface="Calibri"/>
                <a:cs typeface="Calibri"/>
              </a:rPr>
              <a:t>Emprendimiento</a:t>
            </a:r>
            <a:endParaRPr lang="es-ES" sz="18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 eaLnBrk="0" hangingPunct="0"/>
            <a:r>
              <a:rPr lang="es-ES" sz="1800" dirty="0">
                <a:solidFill>
                  <a:schemeClr val="accent2"/>
                </a:solidFill>
                <a:latin typeface="Calibri"/>
                <a:cs typeface="Calibri"/>
              </a:rPr>
              <a:t>Utilización Adaptada del Método</a:t>
            </a:r>
          </a:p>
          <a:p>
            <a:pPr algn="ctr" eaLnBrk="0" hangingPunct="0"/>
            <a:r>
              <a:rPr lang="es-ES" sz="1800" dirty="0">
                <a:solidFill>
                  <a:schemeClr val="accent2"/>
                </a:solidFill>
                <a:latin typeface="Calibri"/>
                <a:cs typeface="Calibri"/>
              </a:rPr>
              <a:t>I+D en </a:t>
            </a:r>
            <a:r>
              <a:rPr lang="es-ES" sz="1800" dirty="0" smtClean="0">
                <a:solidFill>
                  <a:schemeClr val="accent2"/>
                </a:solidFill>
                <a:latin typeface="Calibri"/>
                <a:cs typeface="Calibri"/>
              </a:rPr>
              <a:t>Emprendimiento</a:t>
            </a:r>
            <a:endParaRPr lang="es-ES" sz="1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267744" y="1340768"/>
            <a:ext cx="43204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"/>
                <a:cs typeface="Calibri"/>
              </a:rPr>
              <a:t>Centro Iniciativas Emprendedoras</a:t>
            </a:r>
          </a:p>
          <a:p>
            <a:pPr algn="ctr">
              <a:spcBef>
                <a:spcPct val="50000"/>
              </a:spcBef>
            </a:pPr>
            <a:r>
              <a:rPr lang="es-ES" sz="2000" b="1" dirty="0">
                <a:solidFill>
                  <a:schemeClr val="accent2"/>
                </a:solidFill>
                <a:latin typeface="Calibri"/>
                <a:cs typeface="Calibri"/>
              </a:rPr>
              <a:t>CIADE - UAM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ÁMBITOS DE </a:t>
            </a:r>
            <a:r>
              <a:rPr lang="es-ES_tradnl" dirty="0" smtClean="0"/>
              <a:t>ACTUACIÓN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73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latin typeface="Calibri" charset="0"/>
                <a:ea typeface="ＭＳ Ｐゴシック" charset="0"/>
              </a:rPr>
              <a:t>TIPOLOGIA DE LOS PROYECTOS A IMPULSAR DESDE LA UNIVERSIDAD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648200" y="1981200"/>
            <a:ext cx="4267200" cy="1981200"/>
          </a:xfrm>
          <a:prstGeom prst="rtTriangle">
            <a:avLst/>
          </a:prstGeom>
          <a:solidFill>
            <a:srgbClr val="FFCC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" sz="180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-5400000">
            <a:off x="1447800" y="838200"/>
            <a:ext cx="1981200" cy="4267200"/>
          </a:xfrm>
          <a:prstGeom prst="rtTriangle">
            <a:avLst/>
          </a:prstGeom>
          <a:solidFill>
            <a:srgbClr val="FFCC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r"/>
            <a:r>
              <a:rPr lang="es-ES" sz="1800">
                <a:latin typeface="Calibri"/>
                <a:cs typeface="Calibri"/>
              </a:rPr>
              <a:t>  </a:t>
            </a:r>
            <a:r>
              <a:rPr lang="ja-JP" altLang="es-ES" sz="1800" b="1">
                <a:solidFill>
                  <a:srgbClr val="000090"/>
                </a:solidFill>
                <a:latin typeface="Calibri"/>
                <a:cs typeface="Calibri"/>
              </a:rPr>
              <a:t>“</a:t>
            </a:r>
            <a:r>
              <a:rPr lang="es-ES" sz="1800" b="1">
                <a:solidFill>
                  <a:srgbClr val="000090"/>
                </a:solidFill>
                <a:latin typeface="Calibri"/>
                <a:cs typeface="Calibri"/>
              </a:rPr>
              <a:t>Start-ups</a:t>
            </a:r>
            <a:r>
              <a:rPr lang="ja-JP" altLang="es-ES" sz="1800" b="1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s-ES" sz="1800">
              <a:solidFill>
                <a:srgbClr val="000090"/>
              </a:solidFill>
              <a:latin typeface="Calibri"/>
              <a:cs typeface="Calibri"/>
            </a:endParaRPr>
          </a:p>
          <a:p>
            <a:pPr algn="r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Empresas creadas</a:t>
            </a:r>
          </a:p>
          <a:p>
            <a:pPr algn="r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por alumnos de</a:t>
            </a:r>
          </a:p>
          <a:p>
            <a:pPr algn="r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licenciatura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 rot="10800000">
            <a:off x="228600" y="4038600"/>
            <a:ext cx="8763000" cy="1981200"/>
          </a:xfrm>
          <a:prstGeom prst="triangle">
            <a:avLst>
              <a:gd name="adj" fmla="val 50000"/>
            </a:avLst>
          </a:prstGeom>
          <a:solidFill>
            <a:srgbClr val="CCC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s-ES" sz="1800" b="1">
                <a:solidFill>
                  <a:srgbClr val="000090"/>
                </a:solidFill>
                <a:latin typeface="Calibri"/>
                <a:cs typeface="Calibri"/>
              </a:rPr>
              <a:t>Empresas mixtas:</a:t>
            </a:r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 </a:t>
            </a:r>
          </a:p>
          <a:p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profesores, alumnos y profesionales </a:t>
            </a:r>
          </a:p>
          <a:p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de la empresa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364088" y="1412776"/>
            <a:ext cx="1981200" cy="914400"/>
          </a:xfrm>
          <a:prstGeom prst="wedgeRoundRectCallout">
            <a:avLst>
              <a:gd name="adj1" fmla="val -35495"/>
              <a:gd name="adj2" fmla="val 97222"/>
              <a:gd name="adj3" fmla="val 16667"/>
            </a:avLst>
          </a:prstGeom>
          <a:solidFill>
            <a:srgbClr val="CCC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400" dirty="0">
                <a:latin typeface="Calibri"/>
                <a:cs typeface="Calibri"/>
              </a:rPr>
              <a:t>Basadas en patentes de la Universidad o Centro de Investigación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239000" y="2057400"/>
            <a:ext cx="1905000" cy="914400"/>
          </a:xfrm>
          <a:prstGeom prst="wedgeRoundRectCallout">
            <a:avLst>
              <a:gd name="adj1" fmla="val -59000"/>
              <a:gd name="adj2" fmla="val 77259"/>
              <a:gd name="adj3" fmla="val 16667"/>
            </a:avLst>
          </a:prstGeom>
          <a:solidFill>
            <a:srgbClr val="CCC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400" dirty="0">
                <a:latin typeface="Calibri"/>
                <a:cs typeface="Calibri"/>
              </a:rPr>
              <a:t>Basadas en desarrollos objeto de su propiedad intelectual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04800" y="1828800"/>
            <a:ext cx="2286000" cy="914400"/>
          </a:xfrm>
          <a:prstGeom prst="wedgeRoundRectCallout">
            <a:avLst>
              <a:gd name="adj1" fmla="val 52708"/>
              <a:gd name="adj2" fmla="val 66667"/>
              <a:gd name="adj3" fmla="val 16667"/>
            </a:avLst>
          </a:prstGeom>
          <a:solidFill>
            <a:srgbClr val="CCCC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s-ES" sz="1400" dirty="0">
                <a:latin typeface="Calibri"/>
                <a:cs typeface="Calibri"/>
              </a:rPr>
              <a:t>Basadas en conocimientos profesionales, aficiones y contactos personales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685800" y="5943600"/>
            <a:ext cx="7696200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b="1" dirty="0">
                <a:solidFill>
                  <a:srgbClr val="000090"/>
                </a:solidFill>
                <a:latin typeface="Calibri"/>
                <a:cs typeface="Calibri"/>
              </a:rPr>
              <a:t>Proyectos de Emprendimiento Social</a:t>
            </a:r>
            <a:endParaRPr lang="es-ES_tradnl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648200" y="2686050"/>
            <a:ext cx="252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ja-JP" altLang="es-ES" sz="1800" b="1">
                <a:solidFill>
                  <a:srgbClr val="000090"/>
                </a:solidFill>
                <a:latin typeface="Calibri"/>
                <a:cs typeface="Calibri"/>
              </a:rPr>
              <a:t>“</a:t>
            </a:r>
            <a:r>
              <a:rPr lang="es-ES" sz="1800" b="1">
                <a:solidFill>
                  <a:srgbClr val="000090"/>
                </a:solidFill>
                <a:latin typeface="Calibri"/>
                <a:cs typeface="Calibri"/>
              </a:rPr>
              <a:t>Spin-offs</a:t>
            </a:r>
            <a:r>
              <a:rPr lang="ja-JP" altLang="es-ES" sz="1800" b="1">
                <a:solidFill>
                  <a:srgbClr val="000090"/>
                </a:solidFill>
                <a:latin typeface="Calibri"/>
                <a:cs typeface="Calibri"/>
              </a:rPr>
              <a:t>”</a:t>
            </a:r>
            <a:endParaRPr lang="es-ES" sz="1800">
              <a:solidFill>
                <a:srgbClr val="000090"/>
              </a:solidFill>
              <a:latin typeface="Calibri"/>
              <a:cs typeface="Calibri"/>
            </a:endParaRPr>
          </a:p>
          <a:p>
            <a:pPr algn="l" eaLnBrk="1" hangingPunct="1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Empresas creadas</a:t>
            </a:r>
          </a:p>
          <a:p>
            <a:pPr algn="l" eaLnBrk="1" hangingPunct="1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por profesores e</a:t>
            </a:r>
          </a:p>
          <a:p>
            <a:pPr algn="l" eaLnBrk="1" hangingPunct="1"/>
            <a:r>
              <a:rPr lang="es-ES" sz="1800">
                <a:solidFill>
                  <a:srgbClr val="000090"/>
                </a:solidFill>
                <a:latin typeface="Calibri"/>
                <a:cs typeface="Calibri"/>
              </a:rPr>
              <a:t>investigadores</a:t>
            </a:r>
          </a:p>
        </p:txBody>
      </p:sp>
    </p:spTree>
    <p:extLst>
      <p:ext uri="{BB962C8B-B14F-4D97-AF65-F5344CB8AC3E}">
        <p14:creationId xmlns:p14="http://schemas.microsoft.com/office/powerpoint/2010/main" val="90838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126560" cy="838200"/>
          </a:xfrm>
        </p:spPr>
        <p:txBody>
          <a:bodyPr/>
          <a:lstStyle/>
          <a:p>
            <a:r>
              <a:rPr lang="es-ES" dirty="0"/>
              <a:t>MODELO UAM DE EMPRENDIMIENTO SOCIAL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35874"/>
              </p:ext>
            </p:extLst>
          </p:nvPr>
        </p:nvGraphicFramePr>
        <p:xfrm>
          <a:off x="395536" y="1484784"/>
          <a:ext cx="8568952" cy="152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SENSIBILIZACION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CAPACITACIÓN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ACOMPAÑAMIENTO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CONSOLIDACIÓN</a:t>
                      </a:r>
                      <a:endParaRPr lang="es-ES" sz="14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Presentaciones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Visitas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 a colectivos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Material divulgativo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Casos de 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éxito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Premio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Escuela de Emprendedores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 Sociales</a:t>
                      </a:r>
                      <a:endParaRPr lang="es-ES" sz="1400" dirty="0" smtClean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Tutores personales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Voluntariado con oficio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Asistencia t</a:t>
                      </a: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écnica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Servicio de apoyo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Participaci</a:t>
                      </a: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ón en redes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Formación continua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9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53789"/>
              </p:ext>
            </p:extLst>
          </p:nvPr>
        </p:nvGraphicFramePr>
        <p:xfrm>
          <a:off x="395536" y="3284984"/>
          <a:ext cx="2088232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s-ES" sz="14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Calibri"/>
                        </a:rPr>
                        <a:t>INVESTIGACION</a:t>
                      </a:r>
                      <a:endParaRPr lang="es-ES" sz="11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An</a:t>
                      </a: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álisis de entorno Tercer Sector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Tejido asociativo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Situaciones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 de exclusión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Proyectos competitivos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72376"/>
              </p:ext>
            </p:extLst>
          </p:nvPr>
        </p:nvGraphicFramePr>
        <p:xfrm>
          <a:off x="6804248" y="3284984"/>
          <a:ext cx="2160240" cy="152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/>
                          <a:cs typeface="Calibri"/>
                        </a:rPr>
                        <a:t>INVESTIGACION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C3300">
                        <a:alpha val="59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Modelos de emprendimiento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 social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baseline="0" dirty="0" err="1" smtClean="0">
                          <a:latin typeface="Calibri"/>
                          <a:cs typeface="Calibri"/>
                        </a:rPr>
                        <a:t>Asist</a:t>
                      </a:r>
                      <a:r>
                        <a:rPr lang="es-ES" sz="1400" baseline="0" dirty="0" smtClean="0">
                          <a:latin typeface="Calibri"/>
                          <a:cs typeface="Calibri"/>
                        </a:rPr>
                        <a:t> a Congresos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Publicaciones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>
                          <a:latin typeface="Calibri"/>
                          <a:cs typeface="Calibri"/>
                        </a:rPr>
                        <a:t>Proyectos competitivos</a:t>
                      </a:r>
                      <a:endParaRPr lang="es-ES" sz="1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F6600">
                        <a:alpha val="9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915816" y="2780928"/>
            <a:ext cx="3257862" cy="3632771"/>
            <a:chOff x="1247" y="624"/>
            <a:chExt cx="3389" cy="3779"/>
          </a:xfrm>
        </p:grpSpPr>
        <p:pic>
          <p:nvPicPr>
            <p:cNvPr id="10" name="Picture 4" descr="helic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92435">
              <a:off x="1247" y="624"/>
              <a:ext cx="3389" cy="3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2254513">
              <a:off x="2777" y="3059"/>
              <a:ext cx="115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2200" dirty="0">
                  <a:latin typeface="Arial Black" charset="0"/>
                </a:rPr>
                <a:t>  </a:t>
              </a:r>
              <a:r>
                <a:rPr lang="es-ES_tradnl" sz="1000" dirty="0">
                  <a:solidFill>
                    <a:srgbClr val="EEFB00"/>
                  </a:solidFill>
                  <a:latin typeface="Arial Black" charset="0"/>
                </a:rPr>
                <a:t>TEJIDO</a:t>
              </a:r>
            </a:p>
            <a:p>
              <a:pPr eaLnBrk="1" hangingPunct="1"/>
              <a:r>
                <a:rPr lang="es-ES_tradnl" sz="1000" dirty="0">
                  <a:solidFill>
                    <a:srgbClr val="EEFB00"/>
                  </a:solidFill>
                  <a:latin typeface="Arial Black" charset="0"/>
                </a:rPr>
                <a:t> ASOCIATIVO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 rot="7796049" flipV="1">
              <a:off x="1503" y="2786"/>
              <a:ext cx="122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1000" dirty="0">
                  <a:solidFill>
                    <a:srgbClr val="EEFB00"/>
                  </a:solidFill>
                  <a:latin typeface="Arial Black" charset="0"/>
                </a:rPr>
                <a:t>UNIVERSIDAD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 rot="2396049">
              <a:off x="1990" y="1571"/>
              <a:ext cx="159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1000" dirty="0">
                  <a:solidFill>
                    <a:srgbClr val="EEFB00"/>
                  </a:solidFill>
                  <a:latin typeface="Arial Black" charset="0"/>
                </a:rPr>
                <a:t>INSTITUCIONES PUBLICAS</a:t>
              </a:r>
              <a:endParaRPr lang="es-ES_tradnl" sz="16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 rot="18898329">
              <a:off x="3395" y="1955"/>
              <a:ext cx="911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/>
              <a:r>
                <a:rPr lang="es-ES_tradnl" sz="1000" dirty="0">
                  <a:solidFill>
                    <a:srgbClr val="EEFB00"/>
                  </a:solidFill>
                  <a:latin typeface="Arial Black" charset="0"/>
                </a:rPr>
                <a:t>EMPRESA</a:t>
              </a:r>
            </a:p>
          </p:txBody>
        </p:sp>
      </p:grpSp>
      <p:sp>
        <p:nvSpPr>
          <p:cNvPr id="5" name="Flecha arriba 4"/>
          <p:cNvSpPr/>
          <p:nvPr/>
        </p:nvSpPr>
        <p:spPr>
          <a:xfrm>
            <a:off x="899592" y="2924944"/>
            <a:ext cx="936104" cy="360040"/>
          </a:xfrm>
          <a:prstGeom prst="upArrow">
            <a:avLst/>
          </a:prstGeom>
          <a:solidFill>
            <a:srgbClr val="CC3300">
              <a:alpha val="59000"/>
            </a:srgbClr>
          </a:solidFill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rriba 15"/>
          <p:cNvSpPr/>
          <p:nvPr/>
        </p:nvSpPr>
        <p:spPr>
          <a:xfrm rot="10800000">
            <a:off x="7452320" y="2924944"/>
            <a:ext cx="936104" cy="360040"/>
          </a:xfrm>
          <a:prstGeom prst="upArrow">
            <a:avLst/>
          </a:prstGeom>
          <a:solidFill>
            <a:srgbClr val="CC3300">
              <a:alpha val="59000"/>
            </a:srgbClr>
          </a:solidFill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6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6767513" cy="3679825"/>
          </a:xfrm>
          <a:noFill/>
        </p:spPr>
      </p:pic>
    </p:spTree>
    <p:extLst>
      <p:ext uri="{BB962C8B-B14F-4D97-AF65-F5344CB8AC3E}">
        <p14:creationId xmlns:p14="http://schemas.microsoft.com/office/powerpoint/2010/main" val="151287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Programa Formativo General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8569325" cy="55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19227884">
            <a:off x="54536" y="715017"/>
            <a:ext cx="2090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6600"/>
                </a:solidFill>
                <a:latin typeface="Calibri"/>
                <a:cs typeface="Calibri"/>
              </a:rPr>
              <a:t>7 Ediciones</a:t>
            </a:r>
            <a:endParaRPr lang="es-ES" sz="3200" b="1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6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725" y="1619250"/>
            <a:ext cx="8208963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3000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La</a:t>
            </a:r>
            <a:r>
              <a:rPr lang="es-ES" sz="3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Escuela de Emprendedores Sociales</a:t>
            </a:r>
            <a:r>
              <a:rPr lang="es-E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</a:t>
            </a:r>
            <a:r>
              <a:rPr lang="es-E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s-E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la UAM </a:t>
            </a:r>
            <a:r>
              <a:rPr lang="es-ES" sz="3000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 una iniciativa pionera en nuestro país, que tiene como objetivo fundamental la promoción de la figura del emprendedor social.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1000" dirty="0">
              <a:solidFill>
                <a:srgbClr val="2626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3000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Está orientada a proveer servicios de información, formación, acompañamiento y asistencia técnica, a aquellos emprendedores que tengan ideas y proyectos de carácter social.</a:t>
            </a:r>
            <a:r>
              <a:rPr lang="es-ES" sz="3000" dirty="0">
                <a:solidFill>
                  <a:srgbClr val="2626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05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8001000" cy="838200"/>
          </a:xfrm>
        </p:spPr>
        <p:txBody>
          <a:bodyPr/>
          <a:lstStyle/>
          <a:p>
            <a:pPr eaLnBrk="1" hangingPunct="1"/>
            <a:r>
              <a:rPr lang="es-ES_tradnl" sz="3200" dirty="0">
                <a:latin typeface="Calibri" charset="0"/>
                <a:ea typeface="ＭＳ Ｐゴシック" charset="0"/>
              </a:rPr>
              <a:t>EVOLUCIÓN DEL PAPEL DE LA UNIVERSIDAD EN LA SOCIEDAD</a:t>
            </a:r>
          </a:p>
        </p:txBody>
      </p:sp>
      <p:graphicFrame>
        <p:nvGraphicFramePr>
          <p:cNvPr id="112876" name="Group 236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3124200"/>
        </p:xfrm>
        <a:graphic>
          <a:graphicData uri="http://schemas.openxmlformats.org/drawingml/2006/table">
            <a:tbl>
              <a:tblPr/>
              <a:tblGrid>
                <a:gridCol w="1371600"/>
                <a:gridCol w="3810000"/>
                <a:gridCol w="2590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1" i="0" u="none" strike="noStrike" cap="none" normalizeH="0" baseline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Orientación de la Universidad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Modelo de Universidad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s. XII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Humanista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Transmisión de conocimiento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s. XIX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Soporte a procesos de industrialización modernos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Docente + Investigadora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s. XX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Transferencia y puesta en valor de la tecnología y el conocimiento como agente activo de su entorno socioeconómico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Docente + Investigadora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+ Emprendedora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3" name="Text Box 231"/>
          <p:cNvSpPr txBox="1">
            <a:spLocks noChangeArrowheads="1"/>
          </p:cNvSpPr>
          <p:nvPr/>
        </p:nvSpPr>
        <p:spPr bwMode="auto">
          <a:xfrm>
            <a:off x="1431925" y="5137150"/>
            <a:ext cx="6340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b="1" dirty="0">
                <a:latin typeface="Tahoma" charset="0"/>
              </a:rPr>
              <a:t>La investigación es la base de la docencia de calidad y de la innovación que necesitan la Sociedad y la Empresa</a:t>
            </a:r>
          </a:p>
        </p:txBody>
      </p:sp>
    </p:spTree>
    <p:extLst>
      <p:ext uri="{BB962C8B-B14F-4D97-AF65-F5344CB8AC3E}">
        <p14:creationId xmlns:p14="http://schemas.microsoft.com/office/powerpoint/2010/main" val="2209714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135938" cy="838200"/>
          </a:xfrm>
        </p:spPr>
        <p:txBody>
          <a:bodyPr/>
          <a:lstStyle/>
          <a:p>
            <a:pPr eaLnBrk="1" hangingPunct="1">
              <a:defRPr/>
            </a:pPr>
            <a:r>
              <a:rPr lang="es-ES" sz="3000" b="1" kern="1200" dirty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La EES está abierta </a:t>
            </a:r>
            <a:r>
              <a:rPr lang="es-ES" sz="3000" b="1" kern="1200" dirty="0" smtClean="0">
                <a:solidFill>
                  <a:srgbClr val="CC3300"/>
                </a:solidFill>
                <a:latin typeface="Arial" charset="0"/>
                <a:ea typeface="+mn-ea"/>
                <a:cs typeface="+mn-cs"/>
              </a:rPr>
              <a:t>a...</a:t>
            </a:r>
            <a:endParaRPr lang="es-ES" sz="3000" b="1" kern="1200" dirty="0">
              <a:solidFill>
                <a:srgbClr val="CC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19" y="1484784"/>
            <a:ext cx="8609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8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s-ES" sz="2800" dirty="0">
                <a:solidFill>
                  <a:srgbClr val="262699"/>
                </a:solidFill>
                <a:latin typeface="Arial" charset="0"/>
                <a:ea typeface="ＭＳ Ｐゴシック" charset="0"/>
                <a:cs typeface="ＭＳ Ｐゴシック" charset="0"/>
              </a:rPr>
              <a:t>Iniciativas que se materialicen en </a:t>
            </a:r>
            <a:r>
              <a:rPr lang="es-ES" sz="2800" b="1" dirty="0">
                <a:solidFill>
                  <a:srgbClr val="262699"/>
                </a:solidFill>
                <a:latin typeface="Arial" charset="0"/>
                <a:ea typeface="ＭＳ Ｐゴシック" charset="0"/>
                <a:cs typeface="ＭＳ Ｐゴシック" charset="0"/>
              </a:rPr>
              <a:t>proyectos</a:t>
            </a:r>
            <a:r>
              <a:rPr lang="es-ES" sz="2800" dirty="0">
                <a:solidFill>
                  <a:srgbClr val="262699"/>
                </a:solidFill>
                <a:latin typeface="Arial" charset="0"/>
                <a:ea typeface="ＭＳ Ｐゴシック" charset="0"/>
                <a:cs typeface="ＭＳ Ｐゴシック" charset="0"/>
              </a:rPr>
              <a:t> que:</a:t>
            </a:r>
          </a:p>
          <a:p>
            <a:pPr eaLnBrk="1" hangingPunct="1">
              <a:buFontTx/>
              <a:buNone/>
            </a:pPr>
            <a:endParaRPr lang="es-ES" sz="500" dirty="0">
              <a:solidFill>
                <a:srgbClr val="2626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s-ES" sz="500" dirty="0">
              <a:solidFill>
                <a:srgbClr val="2626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s-ES" sz="2400" dirty="0">
                <a:solidFill>
                  <a:srgbClr val="262699"/>
                </a:solidFill>
                <a:latin typeface="Arial" charset="0"/>
                <a:ea typeface="ＭＳ Ｐゴシック" charset="0"/>
              </a:rPr>
              <a:t>Tengan un enfoque colectivo</a:t>
            </a:r>
          </a:p>
          <a:p>
            <a:pPr lvl="1" eaLnBrk="1" hangingPunct="1"/>
            <a:r>
              <a:rPr lang="es-ES" sz="2400" dirty="0">
                <a:solidFill>
                  <a:srgbClr val="262699"/>
                </a:solidFill>
                <a:latin typeface="Arial" charset="0"/>
                <a:ea typeface="ＭＳ Ｐゴシック" charset="0"/>
              </a:rPr>
              <a:t>Orientado a la mejora de las condiciones de vida de sus destinatarios</a:t>
            </a:r>
          </a:p>
          <a:p>
            <a:pPr lvl="1" eaLnBrk="1" hangingPunct="1"/>
            <a:r>
              <a:rPr lang="es-ES" sz="2400" dirty="0">
                <a:solidFill>
                  <a:srgbClr val="262699"/>
                </a:solidFill>
                <a:latin typeface="Arial" charset="0"/>
                <a:ea typeface="ＭＳ Ｐゴシック" charset="0"/>
              </a:rPr>
              <a:t>Gestionados democráticamente, independientemente de la forma jurídica</a:t>
            </a:r>
          </a:p>
          <a:p>
            <a:pPr lvl="1" eaLnBrk="1" hangingPunct="1"/>
            <a:r>
              <a:rPr lang="es-ES" sz="2400" dirty="0">
                <a:solidFill>
                  <a:srgbClr val="262699"/>
                </a:solidFill>
                <a:latin typeface="Arial" charset="0"/>
                <a:ea typeface="ＭＳ Ｐゴシック" charset="0"/>
              </a:rPr>
              <a:t>Que planifiquen su autosuficiencia financiera y su viabilidad futura</a:t>
            </a:r>
          </a:p>
        </p:txBody>
      </p:sp>
    </p:spTree>
    <p:extLst>
      <p:ext uri="{BB962C8B-B14F-4D97-AF65-F5344CB8AC3E}">
        <p14:creationId xmlns:p14="http://schemas.microsoft.com/office/powerpoint/2010/main" val="394615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2735684"/>
            <a:ext cx="3455988" cy="838200"/>
          </a:xfrm>
        </p:spPr>
        <p:txBody>
          <a:bodyPr/>
          <a:lstStyle/>
          <a:p>
            <a:pPr eaLnBrk="1" hangingPunct="1"/>
            <a:r>
              <a:rPr lang="es-ES" sz="3200" b="1">
                <a:latin typeface="Arial" charset="0"/>
                <a:ea typeface="ＭＳ Ｐゴシック" charset="0"/>
                <a:cs typeface="ＭＳ Ｐゴシック" charset="0"/>
              </a:rPr>
              <a:t>Manual de Emprendedores Sociales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672"/>
            <a:ext cx="47783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0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611188" y="1238250"/>
            <a:ext cx="7772400" cy="14700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s-ES" sz="4000" dirty="0">
                <a:solidFill>
                  <a:schemeClr val="tx2"/>
                </a:solidFill>
                <a:latin typeface="Arial" charset="0"/>
              </a:rPr>
              <a:t>¡¡¡Muchas Gracias!!!</a:t>
            </a:r>
            <a:endParaRPr lang="ca-ES" sz="4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142875" y="3405188"/>
            <a:ext cx="8821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2800" dirty="0">
                <a:solidFill>
                  <a:srgbClr val="262699"/>
                </a:solidFill>
                <a:latin typeface="Arial" charset="0"/>
              </a:rPr>
              <a:t>Centro de Iniciativas Emprendedoras – </a:t>
            </a:r>
            <a:r>
              <a:rPr lang="es-ES_tradnl" sz="2800" b="1" dirty="0">
                <a:solidFill>
                  <a:schemeClr val="accent1"/>
                </a:solidFill>
                <a:latin typeface="Arial" charset="0"/>
              </a:rPr>
              <a:t>CIADE</a:t>
            </a: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chemeClr val="accent1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chemeClr val="accent1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chemeClr val="accent1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chemeClr val="accent1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rgbClr val="262699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rgbClr val="262699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rgbClr val="262699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_tradnl" sz="200" b="1" dirty="0">
              <a:solidFill>
                <a:srgbClr val="262699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_tradnl" sz="2800" dirty="0">
                <a:solidFill>
                  <a:srgbClr val="262699"/>
                </a:solidFill>
                <a:latin typeface="Arial" charset="0"/>
              </a:rPr>
              <a:t>Ciudad Universitaria Cantoblanco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s-ES_tradnl" sz="3200" dirty="0" err="1">
                <a:solidFill>
                  <a:schemeClr val="accent1"/>
                </a:solidFill>
                <a:latin typeface="Arial" charset="0"/>
              </a:rPr>
              <a:t>www.ciade.org</a:t>
            </a:r>
            <a:r>
              <a:rPr lang="es-ES_tradnl" sz="3200" dirty="0">
                <a:solidFill>
                  <a:schemeClr val="accent2"/>
                </a:solidFill>
                <a:latin typeface="Arial" charset="0"/>
              </a:rPr>
              <a:t> / </a:t>
            </a:r>
            <a:r>
              <a:rPr lang="es-ES_tradnl" sz="3200" dirty="0">
                <a:solidFill>
                  <a:schemeClr val="accent2"/>
                </a:solidFill>
                <a:latin typeface="Arial" charset="0"/>
                <a:hlinkClick r:id="rId2"/>
              </a:rPr>
              <a:t>ciade@uam.es</a:t>
            </a:r>
            <a:endParaRPr lang="es-ES_tradnl" sz="3200" dirty="0">
              <a:solidFill>
                <a:schemeClr val="accent2"/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_tradnl" sz="3200" dirty="0">
                <a:solidFill>
                  <a:srgbClr val="262699"/>
                </a:solidFill>
                <a:latin typeface="Arial" charset="0"/>
              </a:rPr>
              <a:t>91 497 34 51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Calibri" charset="0"/>
                <a:ea typeface="ＭＳ Ｐゴシック" charset="0"/>
              </a:rPr>
              <a:t>POR QU</a:t>
            </a:r>
            <a:r>
              <a:rPr lang="es-ES_tradnl" altLang="ja-JP">
                <a:latin typeface="Calibri" charset="0"/>
                <a:ea typeface="ＭＳ Ｐゴシック" charset="0"/>
              </a:rPr>
              <a:t>É DEBE UNA</a:t>
            </a:r>
            <a:r>
              <a:rPr lang="es-ES_tradnl">
                <a:latin typeface="Calibri" charset="0"/>
                <a:ea typeface="ＭＳ Ｐゴシック" charset="0"/>
              </a:rPr>
              <a:t> UNIVERSIDAD SER EMPRENDEDORA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33400" y="1412776"/>
            <a:ext cx="4419600" cy="4648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s-ES_tradnl" sz="24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Agente activo en el desarrollo del territorio</a:t>
            </a:r>
            <a:endParaRPr lang="es-ES_tradnl" altLang="ja-JP" sz="24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s-ES_tradnl" altLang="ja-JP" sz="24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Para facilitar los intercambios de conocimiento con el tejido económico y social</a:t>
            </a:r>
          </a:p>
          <a:p>
            <a:pPr eaLnBrk="1" hangingPunct="1">
              <a:spcAft>
                <a:spcPts val="1200"/>
              </a:spcAft>
            </a:pPr>
            <a:r>
              <a:rPr lang="es-ES_tradnl" altLang="ja-JP" sz="24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Para contribuir a la empleabilidad de sus graduados.</a:t>
            </a:r>
          </a:p>
          <a:p>
            <a:pPr eaLnBrk="1" hangingPunct="1">
              <a:spcAft>
                <a:spcPts val="1200"/>
              </a:spcAft>
            </a:pPr>
            <a:r>
              <a:rPr lang="es-ES_tradnl" altLang="ja-JP" sz="2400" dirty="0">
                <a:solidFill>
                  <a:srgbClr val="000090"/>
                </a:solidFill>
                <a:latin typeface="Calibri" charset="0"/>
                <a:ea typeface="ＭＳ Ｐゴシック" charset="0"/>
              </a:rPr>
              <a:t>Para incrementar y diversificar sus fuentes de financiación.</a:t>
            </a:r>
            <a:endParaRPr lang="es-ES_tradnl" sz="2400" dirty="0">
              <a:solidFill>
                <a:srgbClr val="00009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8436" name="Picture 4" descr="IMG_03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616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1828800" y="990600"/>
            <a:ext cx="5380038" cy="5999163"/>
            <a:chOff x="1247" y="624"/>
            <a:chExt cx="3389" cy="3779"/>
          </a:xfrm>
        </p:grpSpPr>
        <p:pic>
          <p:nvPicPr>
            <p:cNvPr id="20491" name="Picture 4" descr="helice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92435">
              <a:off x="1247" y="624"/>
              <a:ext cx="3389" cy="3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 Box 5"/>
            <p:cNvSpPr txBox="1">
              <a:spLocks noChangeArrowheads="1"/>
            </p:cNvSpPr>
            <p:nvPr/>
          </p:nvSpPr>
          <p:spPr bwMode="auto">
            <a:xfrm rot="2254513">
              <a:off x="2828" y="3152"/>
              <a:ext cx="105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2200">
                  <a:latin typeface="Arial Black" charset="0"/>
                </a:rPr>
                <a:t>  </a:t>
              </a:r>
              <a:r>
                <a:rPr lang="es-ES_tradnl" sz="1600">
                  <a:solidFill>
                    <a:srgbClr val="EEFB00"/>
                  </a:solidFill>
                  <a:latin typeface="Arial Black" charset="0"/>
                </a:rPr>
                <a:t>TEJIDO</a:t>
              </a:r>
            </a:p>
            <a:p>
              <a:pPr eaLnBrk="1" hangingPunct="1"/>
              <a:r>
                <a:rPr lang="es-ES_tradnl" sz="1600">
                  <a:solidFill>
                    <a:srgbClr val="EEFB00"/>
                  </a:solidFill>
                  <a:latin typeface="Arial Black" charset="0"/>
                </a:rPr>
                <a:t> ASOCIATIVO</a:t>
              </a:r>
              <a:endParaRPr lang="es-ES_tradnl" sz="2400">
                <a:latin typeface="Arial Black" charset="0"/>
              </a:endParaRPr>
            </a:p>
          </p:txBody>
        </p:sp>
        <p:sp>
          <p:nvSpPr>
            <p:cNvPr id="20493" name="Text Box 6"/>
            <p:cNvSpPr txBox="1">
              <a:spLocks noChangeArrowheads="1"/>
            </p:cNvSpPr>
            <p:nvPr/>
          </p:nvSpPr>
          <p:spPr bwMode="auto">
            <a:xfrm rot="7796049" flipV="1">
              <a:off x="1559" y="2808"/>
              <a:ext cx="11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1600">
                  <a:solidFill>
                    <a:srgbClr val="EEFB00"/>
                  </a:solidFill>
                  <a:latin typeface="Arial Black" charset="0"/>
                </a:rPr>
                <a:t>UNIVERSIDAD</a:t>
              </a:r>
              <a:endParaRPr lang="es-ES_tradnl" sz="300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0494" name="Text Box 7"/>
            <p:cNvSpPr txBox="1">
              <a:spLocks noChangeArrowheads="1"/>
            </p:cNvSpPr>
            <p:nvPr/>
          </p:nvSpPr>
          <p:spPr bwMode="auto">
            <a:xfrm rot="2396049">
              <a:off x="1990" y="1596"/>
              <a:ext cx="15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_tradnl" sz="1600" dirty="0">
                  <a:solidFill>
                    <a:srgbClr val="EEFB00"/>
                  </a:solidFill>
                  <a:latin typeface="Arial Black" charset="0"/>
                </a:rPr>
                <a:t>INSTITUCIONES PUBLICAS</a:t>
              </a:r>
              <a:endParaRPr lang="es-ES_tradnl" sz="30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 rot="-2701671">
              <a:off x="3447" y="1977"/>
              <a:ext cx="8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CC3300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/>
              <a:r>
                <a:rPr lang="es-ES_tradnl" sz="1600">
                  <a:solidFill>
                    <a:srgbClr val="EEFB00"/>
                  </a:solidFill>
                  <a:latin typeface="Arial Black" charset="0"/>
                </a:rPr>
                <a:t>EMPRESA</a:t>
              </a:r>
              <a:endParaRPr lang="es-ES_tradnl" sz="1600">
                <a:latin typeface="Arial Black" charset="0"/>
              </a:endParaRPr>
            </a:p>
          </p:txBody>
        </p:sp>
      </p:grpSp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Calibri" charset="0"/>
                <a:ea typeface="ＭＳ Ｐゴシック" charset="0"/>
              </a:rPr>
              <a:t>EL MODELO COLABORATIVO DE RELACION CON EL ENTORNO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914400" y="1905000"/>
            <a:ext cx="156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solidFill>
                  <a:srgbClr val="191966"/>
                </a:solidFill>
              </a:rPr>
              <a:t>“Spin-offs”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161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solidFill>
                  <a:srgbClr val="191966"/>
                </a:solidFill>
              </a:rPr>
              <a:t>“Start-ups”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09600" y="4953000"/>
            <a:ext cx="1704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solidFill>
                  <a:srgbClr val="191966"/>
                </a:solidFill>
              </a:rPr>
              <a:t>Autoempleo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2133600" y="6096000"/>
            <a:ext cx="242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">
                <a:solidFill>
                  <a:srgbClr val="191966"/>
                </a:solidFill>
              </a:rPr>
              <a:t>Emprendimiento Social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715000" y="1371600"/>
            <a:ext cx="2695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dirty="0">
                <a:solidFill>
                  <a:srgbClr val="191966"/>
                </a:solidFill>
              </a:rPr>
              <a:t>Proyectos de </a:t>
            </a:r>
            <a:r>
              <a:rPr lang="es-ES_tradnl" dirty="0" smtClean="0">
                <a:solidFill>
                  <a:srgbClr val="191966"/>
                </a:solidFill>
              </a:rPr>
              <a:t>desarrollo local </a:t>
            </a:r>
            <a:r>
              <a:rPr lang="es-ES_tradnl" dirty="0">
                <a:solidFill>
                  <a:srgbClr val="191966"/>
                </a:solidFill>
              </a:rPr>
              <a:t>sostenible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324600" y="4556125"/>
            <a:ext cx="2078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>
                <a:solidFill>
                  <a:srgbClr val="191966"/>
                </a:solidFill>
              </a:rPr>
              <a:t>Inserci</a:t>
            </a:r>
            <a:r>
              <a:rPr lang="es-ES_tradnl" altLang="ja-JP">
                <a:solidFill>
                  <a:srgbClr val="191966"/>
                </a:solidFill>
              </a:rPr>
              <a:t>ón socio-laboral de colectivos en riesgo de exclusión social</a:t>
            </a:r>
            <a:endParaRPr lang="es-ES_tradnl">
              <a:solidFill>
                <a:srgbClr val="191966"/>
              </a:solidFill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934200" y="3025775"/>
            <a:ext cx="2425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" dirty="0">
                <a:solidFill>
                  <a:srgbClr val="191966"/>
                </a:solidFill>
              </a:rPr>
              <a:t>Cooperación al </a:t>
            </a:r>
            <a:r>
              <a:rPr lang="es-ES" dirty="0" smtClean="0">
                <a:solidFill>
                  <a:srgbClr val="191966"/>
                </a:solidFill>
              </a:rPr>
              <a:t>desarrollo</a:t>
            </a:r>
            <a:endParaRPr lang="es-ES" dirty="0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latin typeface="Calibri" charset="0"/>
                <a:ea typeface="ＭＳ Ｐゴシック" charset="0"/>
              </a:rPr>
              <a:t>ARQUETIPOS DEL EMPRENDIMIENTO UNIVERSITARIO 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914400" y="1540768"/>
            <a:ext cx="319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b="1">
                <a:solidFill>
                  <a:srgbClr val="22228B"/>
                </a:solidFill>
                <a:latin typeface="Tahoma" charset="0"/>
              </a:rPr>
              <a:t>Universidad Polit</a:t>
            </a:r>
            <a:r>
              <a:rPr lang="es-ES_tradnl" altLang="ja-JP" b="1">
                <a:solidFill>
                  <a:srgbClr val="22228B"/>
                </a:solidFill>
                <a:latin typeface="Tahoma" charset="0"/>
              </a:rPr>
              <a:t>écnica</a:t>
            </a:r>
            <a:endParaRPr lang="es-ES_tradnl">
              <a:solidFill>
                <a:srgbClr val="22228B"/>
              </a:solidFill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67200" y="1388368"/>
            <a:ext cx="2971800" cy="76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s-ES_tradnl" sz="1600" kern="1200" dirty="0">
                <a:solidFill>
                  <a:srgbClr val="22228B"/>
                </a:solidFill>
                <a:latin typeface="Calibri"/>
                <a:ea typeface="ＭＳ Ｐゴシック" charset="0"/>
                <a:cs typeface="Calibri"/>
              </a:rPr>
              <a:t>Orientaci</a:t>
            </a:r>
            <a:r>
              <a:rPr lang="es-ES_tradnl" altLang="ja-JP" sz="1600" kern="1200" dirty="0">
                <a:solidFill>
                  <a:srgbClr val="22228B"/>
                </a:solidFill>
                <a:latin typeface="Calibri"/>
                <a:ea typeface="ＭＳ Ｐゴシック" charset="0"/>
                <a:cs typeface="Calibri"/>
              </a:rPr>
              <a:t>ón práctica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Ø"/>
            </a:pPr>
            <a:r>
              <a:rPr lang="es-ES_tradnl" altLang="ja-JP" sz="1600" kern="1200" dirty="0">
                <a:solidFill>
                  <a:srgbClr val="22228B"/>
                </a:solidFill>
                <a:latin typeface="Calibri"/>
                <a:ea typeface="ＭＳ Ｐゴシック" charset="0"/>
                <a:cs typeface="Calibri"/>
              </a:rPr>
              <a:t>Mayor masa crítica para emprender</a:t>
            </a:r>
            <a:endParaRPr lang="es-ES_tradnl" sz="1600" kern="1200" dirty="0">
              <a:solidFill>
                <a:srgbClr val="22228B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914400" y="2607568"/>
            <a:ext cx="326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b="1">
                <a:solidFill>
                  <a:srgbClr val="22228B"/>
                </a:solidFill>
                <a:latin typeface="Tahoma" charset="0"/>
              </a:rPr>
              <a:t>Universidad Generalista</a:t>
            </a:r>
            <a:endParaRPr lang="es-ES_tradnl">
              <a:solidFill>
                <a:srgbClr val="22228B"/>
              </a:solidFill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524000" y="3140968"/>
            <a:ext cx="4065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es-ES_tradnl">
                <a:solidFill>
                  <a:srgbClr val="22228B"/>
                </a:solidFill>
                <a:latin typeface="Tahoma" charset="0"/>
              </a:rPr>
              <a:t> Grande y de ámbito auton</a:t>
            </a:r>
            <a:r>
              <a:rPr lang="es-ES_tradnl" altLang="ja-JP">
                <a:solidFill>
                  <a:srgbClr val="22228B"/>
                </a:solidFill>
                <a:latin typeface="Tahoma" charset="0"/>
              </a:rPr>
              <a:t>ómico</a:t>
            </a:r>
            <a:endParaRPr lang="es-ES_tradnl">
              <a:solidFill>
                <a:srgbClr val="22228B"/>
              </a:solidFill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1524000" y="3972818"/>
            <a:ext cx="3419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CC3300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Ø"/>
            </a:pPr>
            <a:r>
              <a:rPr lang="es-ES_tradnl">
                <a:solidFill>
                  <a:srgbClr val="22228B"/>
                </a:solidFill>
                <a:latin typeface="Tahoma" charset="0"/>
              </a:rPr>
              <a:t> Pequeña y de ámbito local</a:t>
            </a:r>
            <a:endParaRPr lang="es-ES_tradnl">
              <a:solidFill>
                <a:srgbClr val="22228B"/>
              </a:solidFill>
            </a:endParaRP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5796136" y="2636912"/>
            <a:ext cx="2971800" cy="19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charset="0"/>
              <a:buChar char="Ø"/>
            </a:pPr>
            <a:r>
              <a:rPr lang="es-ES_tradnl" sz="1600" dirty="0">
                <a:solidFill>
                  <a:srgbClr val="22228B"/>
                </a:solidFill>
                <a:latin typeface="Calibri"/>
                <a:cs typeface="Calibri"/>
              </a:rPr>
              <a:t>Diversidad de campos de conocimiento y culturas profesionales</a:t>
            </a:r>
            <a:endParaRPr lang="es-ES_tradnl" altLang="ja-JP" sz="1600" dirty="0">
              <a:solidFill>
                <a:srgbClr val="22228B"/>
              </a:solidFill>
              <a:latin typeface="Calibri"/>
              <a:cs typeface="Calibri"/>
            </a:endParaRPr>
          </a:p>
          <a:p>
            <a:pPr marL="342900" indent="-342900" algn="l">
              <a:spcBef>
                <a:spcPct val="20000"/>
              </a:spcBef>
              <a:buFont typeface="Wingdings" charset="0"/>
              <a:buChar char="Ø"/>
            </a:pP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Tamaño como obstáculo a la comunicación y la acción</a:t>
            </a:r>
          </a:p>
          <a:p>
            <a:pPr marL="342900" indent="-342900" algn="l">
              <a:spcBef>
                <a:spcPct val="20000"/>
              </a:spcBef>
              <a:buFont typeface="Wingdings" charset="0"/>
              <a:buChar char="Ø"/>
            </a:pP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Solapamientos de niveles de </a:t>
            </a:r>
            <a:r>
              <a:rPr lang="es-ES_tradnl" altLang="ja-JP" sz="1600" dirty="0" err="1">
                <a:solidFill>
                  <a:srgbClr val="22228B"/>
                </a:solidFill>
                <a:latin typeface="Calibri"/>
                <a:cs typeface="Calibri"/>
              </a:rPr>
              <a:t>Adm</a:t>
            </a: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. Pública</a:t>
            </a:r>
            <a:endParaRPr lang="es-ES_tradnl" sz="3600" dirty="0">
              <a:solidFill>
                <a:srgbClr val="22228B"/>
              </a:solidFill>
              <a:latin typeface="Calibri"/>
              <a:cs typeface="Calibri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2895600" y="4353818"/>
            <a:ext cx="2971800" cy="15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s-ES_tradnl" sz="1600" dirty="0">
                <a:solidFill>
                  <a:srgbClr val="22228B"/>
                </a:solidFill>
                <a:latin typeface="Calibri"/>
                <a:cs typeface="Calibri"/>
              </a:rPr>
              <a:t>Concentraci</a:t>
            </a: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ón en titulaciones competitivas en el entorno próximo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Proximidad a agentes públicos y sociales locales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s-ES_tradnl" altLang="ja-JP" sz="1600" dirty="0">
                <a:solidFill>
                  <a:srgbClr val="22228B"/>
                </a:solidFill>
                <a:latin typeface="Calibri"/>
                <a:cs typeface="Calibri"/>
              </a:rPr>
              <a:t>Facilidad de trabajo en red</a:t>
            </a:r>
            <a:endParaRPr lang="es-ES_tradnl" sz="1600" dirty="0">
              <a:solidFill>
                <a:srgbClr val="22228B"/>
              </a:solidFill>
              <a:latin typeface="Calibri"/>
              <a:cs typeface="Calibri"/>
            </a:endParaRPr>
          </a:p>
        </p:txBody>
      </p:sp>
      <p:sp>
        <p:nvSpPr>
          <p:cNvPr id="24586" name="AutoShape 13"/>
          <p:cNvSpPr>
            <a:spLocks noChangeArrowheads="1"/>
          </p:cNvSpPr>
          <p:nvPr/>
        </p:nvSpPr>
        <p:spPr bwMode="auto">
          <a:xfrm>
            <a:off x="457200" y="169316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>
            <a:off x="457200" y="2683768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278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576" y="18864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ES_tradnl" sz="3600" b="1" dirty="0">
                <a:solidFill>
                  <a:srgbClr val="CC3300"/>
                </a:solidFill>
                <a:latin typeface="Calibri"/>
                <a:cs typeface="Calibri"/>
              </a:rPr>
              <a:t>ENFOQUES PARA EMPRENDER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68313" y="1844824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3600" dirty="0">
                <a:solidFill>
                  <a:srgbClr val="262699"/>
                </a:solidFill>
                <a:latin typeface="Calibri"/>
                <a:cs typeface="Calibri"/>
              </a:rPr>
              <a:t>En solitario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3600" dirty="0">
              <a:solidFill>
                <a:srgbClr val="262699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3600" dirty="0">
                <a:solidFill>
                  <a:srgbClr val="262699"/>
                </a:solidFill>
                <a:latin typeface="Calibri"/>
                <a:cs typeface="Calibri"/>
              </a:rPr>
              <a:t>Con otros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3600" dirty="0">
              <a:solidFill>
                <a:srgbClr val="262699"/>
              </a:solidFill>
              <a:latin typeface="Calibri"/>
              <a:cs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_tradnl" sz="3600" dirty="0">
                <a:solidFill>
                  <a:srgbClr val="262699"/>
                </a:solidFill>
                <a:latin typeface="Calibri"/>
                <a:cs typeface="Calibri"/>
              </a:rPr>
              <a:t>Para otros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3419475" y="2048024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800">
              <a:solidFill>
                <a:srgbClr val="262699"/>
              </a:solidFill>
              <a:latin typeface="Calibri"/>
              <a:cs typeface="Calibri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219700" y="1921024"/>
            <a:ext cx="3420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800">
                <a:solidFill>
                  <a:srgbClr val="262699"/>
                </a:solidFill>
                <a:latin typeface="Calibri"/>
                <a:cs typeface="Calibri"/>
              </a:rPr>
              <a:t>Trabajador Aut</a:t>
            </a:r>
            <a:r>
              <a:rPr lang="es-ES_tradnl" altLang="ja-JP" sz="2800">
                <a:solidFill>
                  <a:srgbClr val="262699"/>
                </a:solidFill>
                <a:latin typeface="Calibri"/>
                <a:cs typeface="Calibri"/>
              </a:rPr>
              <a:t>ónomo</a:t>
            </a:r>
            <a:endParaRPr lang="es-ES_tradnl" sz="2800">
              <a:solidFill>
                <a:srgbClr val="262699"/>
              </a:solidFill>
              <a:latin typeface="Calibri"/>
              <a:cs typeface="Calibri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3132138" y="3412232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800">
              <a:solidFill>
                <a:srgbClr val="262699"/>
              </a:solidFill>
              <a:latin typeface="Calibri"/>
              <a:cs typeface="Calibri"/>
            </a:endParaRP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884738" y="3265820"/>
            <a:ext cx="3335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800" dirty="0">
                <a:solidFill>
                  <a:srgbClr val="262699"/>
                </a:solidFill>
                <a:latin typeface="Calibri"/>
                <a:cs typeface="Calibri"/>
              </a:rPr>
              <a:t>Empresario Mercantil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3187700" y="4708376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2800">
              <a:solidFill>
                <a:srgbClr val="262699"/>
              </a:solidFill>
              <a:latin typeface="Calibri"/>
              <a:cs typeface="Calibri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960938" y="4561964"/>
            <a:ext cx="3122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2800" dirty="0">
                <a:solidFill>
                  <a:srgbClr val="262699"/>
                </a:solidFill>
                <a:latin typeface="Calibri"/>
                <a:cs typeface="Calibri"/>
              </a:rPr>
              <a:t>Emprendedor Social</a:t>
            </a:r>
          </a:p>
        </p:txBody>
      </p:sp>
    </p:spTree>
    <p:extLst>
      <p:ext uri="{BB962C8B-B14F-4D97-AF65-F5344CB8AC3E}">
        <p14:creationId xmlns:p14="http://schemas.microsoft.com/office/powerpoint/2010/main" val="128580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99592" y="1700808"/>
            <a:ext cx="70567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dirty="0">
                <a:solidFill>
                  <a:srgbClr val="000090"/>
                </a:solidFill>
                <a:latin typeface="Arial" charset="0"/>
              </a:rPr>
              <a:t>Ante todo un (tipo de) emprendedor,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dirty="0">
                <a:solidFill>
                  <a:srgbClr val="000090"/>
                </a:solidFill>
                <a:latin typeface="Arial" charset="0"/>
              </a:rPr>
              <a:t>U</a:t>
            </a:r>
            <a:r>
              <a:rPr lang="es-ES" dirty="0" smtClean="0">
                <a:solidFill>
                  <a:srgbClr val="000090"/>
                </a:solidFill>
                <a:latin typeface="Arial" charset="0"/>
              </a:rPr>
              <a:t>n </a:t>
            </a:r>
            <a:r>
              <a:rPr lang="es-ES" dirty="0">
                <a:solidFill>
                  <a:srgbClr val="000090"/>
                </a:solidFill>
                <a:latin typeface="Arial" charset="0"/>
              </a:rPr>
              <a:t>líder social, en ocasiones, un </a:t>
            </a:r>
            <a:r>
              <a:rPr lang="es-ES" dirty="0" err="1">
                <a:solidFill>
                  <a:srgbClr val="000090"/>
                </a:solidFill>
                <a:latin typeface="Arial" charset="0"/>
              </a:rPr>
              <a:t>intraemprendedor</a:t>
            </a:r>
            <a:r>
              <a:rPr lang="es-ES" dirty="0">
                <a:solidFill>
                  <a:srgbClr val="000090"/>
                </a:solidFill>
                <a:latin typeface="Arial" charset="0"/>
              </a:rPr>
              <a:t> en el seno de una ENL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dirty="0">
                <a:solidFill>
                  <a:srgbClr val="000090"/>
                </a:solidFill>
                <a:latin typeface="Arial" charset="0"/>
              </a:rPr>
              <a:t>Q</a:t>
            </a:r>
            <a:r>
              <a:rPr lang="es-ES" dirty="0" smtClean="0">
                <a:solidFill>
                  <a:srgbClr val="000090"/>
                </a:solidFill>
                <a:latin typeface="Arial" charset="0"/>
              </a:rPr>
              <a:t>ue </a:t>
            </a:r>
            <a:r>
              <a:rPr lang="es-ES" dirty="0">
                <a:solidFill>
                  <a:srgbClr val="000090"/>
                </a:solidFill>
                <a:latin typeface="Arial" charset="0"/>
              </a:rPr>
              <a:t>identifica y aplica soluciones prácticas a problemas sociales combinando innovación, captación de fondos y oportunidad</a:t>
            </a:r>
            <a:r>
              <a:rPr lang="es-ES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latin typeface="Arial" charset="0"/>
              </a:rPr>
              <a:t>EL EMPRENDEDOR SOCIAL</a:t>
            </a:r>
            <a:br>
              <a:rPr lang="es-ES" sz="3200" dirty="0">
                <a:latin typeface="Arial" charset="0"/>
              </a:rPr>
            </a:br>
            <a:r>
              <a:rPr lang="es-ES" sz="3200" dirty="0">
                <a:latin typeface="Arial" charset="0"/>
              </a:rPr>
              <a:t>¿Quién es</a:t>
            </a:r>
            <a:r>
              <a:rPr lang="es-ES" sz="3200" dirty="0" smtClean="0">
                <a:latin typeface="Arial" charset="0"/>
              </a:rPr>
              <a:t>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160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328613" y="125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dirty="0" smtClean="0">
                <a:ea typeface="ＭＳ Ｐゴシック" pitchFamily="34" charset="-128"/>
                <a:cs typeface="+mj-cs"/>
              </a:rPr>
              <a:t>LOS RIESGOS DEL EMPRENDEDOR SOCIAL</a:t>
            </a:r>
            <a:endParaRPr lang="ca-ES" sz="6000" dirty="0" smtClean="0">
              <a:ea typeface="ＭＳ Ｐゴシック" pitchFamily="34" charset="-128"/>
              <a:cs typeface="+mj-cs"/>
            </a:endParaRPr>
          </a:p>
        </p:txBody>
      </p:sp>
      <p:sp>
        <p:nvSpPr>
          <p:cNvPr id="2" name="Flecha izquierda-derecha-arriba 1"/>
          <p:cNvSpPr/>
          <p:nvPr/>
        </p:nvSpPr>
        <p:spPr>
          <a:xfrm rot="10800000">
            <a:off x="3099592" y="2303750"/>
            <a:ext cx="2608360" cy="1424911"/>
          </a:xfrm>
          <a:prstGeom prst="leftRightUpArrow">
            <a:avLst/>
          </a:prstGeom>
          <a:solidFill>
            <a:srgbClr val="FF872D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Calibri"/>
              <a:cs typeface="Calibri"/>
            </a:endParaRPr>
          </a:p>
        </p:txBody>
      </p:sp>
      <p:sp>
        <p:nvSpPr>
          <p:cNvPr id="7" name="Rectángulo 6"/>
          <p:cNvSpPr/>
          <p:nvPr/>
        </p:nvSpPr>
        <p:spPr>
          <a:xfrm rot="21226232">
            <a:off x="197536" y="1324475"/>
            <a:ext cx="2379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Riesgo financiero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00936" y="2420888"/>
            <a:ext cx="104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Frente </a:t>
            </a:r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a</a:t>
            </a:r>
            <a:endParaRPr lang="es-ES" sz="20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3" name="Rectángulo 22"/>
          <p:cNvSpPr/>
          <p:nvPr/>
        </p:nvSpPr>
        <p:spPr>
          <a:xfrm rot="21421213">
            <a:off x="5617616" y="1301914"/>
            <a:ext cx="25410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Riesgo profesional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4" y="3020814"/>
            <a:ext cx="1999184" cy="1886676"/>
          </a:xfrm>
          <a:prstGeom prst="rect">
            <a:avLst/>
          </a:prstGeom>
        </p:spPr>
      </p:pic>
      <p:sp>
        <p:nvSpPr>
          <p:cNvPr id="9" name="Nube 8"/>
          <p:cNvSpPr/>
          <p:nvPr/>
        </p:nvSpPr>
        <p:spPr>
          <a:xfrm>
            <a:off x="5649200" y="1722246"/>
            <a:ext cx="2775551" cy="1417460"/>
          </a:xfrm>
          <a:prstGeom prst="cloud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Pone en juego su reputación profesional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533" y="4907490"/>
            <a:ext cx="1816350" cy="1816350"/>
          </a:xfrm>
          <a:prstGeom prst="rect">
            <a:avLst/>
          </a:prstGeom>
        </p:spPr>
      </p:pic>
      <p:sp>
        <p:nvSpPr>
          <p:cNvPr id="26" name="Nube 25"/>
          <p:cNvSpPr/>
          <p:nvPr/>
        </p:nvSpPr>
        <p:spPr>
          <a:xfrm>
            <a:off x="3049213" y="3728662"/>
            <a:ext cx="2775551" cy="141746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Su </a:t>
            </a:r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imagen personal </a:t>
            </a:r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es el principal aval de su proyecto</a:t>
            </a:r>
            <a:endParaRPr lang="es-ES" sz="20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5033">
            <a:off x="356597" y="3020814"/>
            <a:ext cx="1924611" cy="1782047"/>
          </a:xfrm>
          <a:prstGeom prst="rect">
            <a:avLst/>
          </a:prstGeom>
        </p:spPr>
      </p:pic>
      <p:sp>
        <p:nvSpPr>
          <p:cNvPr id="6" name="Nube 5"/>
          <p:cNvSpPr/>
          <p:nvPr/>
        </p:nvSpPr>
        <p:spPr>
          <a:xfrm>
            <a:off x="120075" y="2026820"/>
            <a:ext cx="2985562" cy="1417460"/>
          </a:xfrm>
          <a:prstGeom prst="cloud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Renuncia a empleo estable y mejor </a:t>
            </a:r>
            <a:r>
              <a:rPr lang="es-ES" sz="200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remunerado</a:t>
            </a:r>
            <a:endParaRPr lang="es-ES" sz="20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4" name="Rectángulo 23"/>
          <p:cNvSpPr/>
          <p:nvPr/>
        </p:nvSpPr>
        <p:spPr>
          <a:xfrm rot="21421213">
            <a:off x="3413636" y="5199053"/>
            <a:ext cx="2048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Riesgo político</a:t>
            </a:r>
            <a:endParaRPr lang="es-ES_tradn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33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16"/>
          <p:cNvSpPr>
            <a:spLocks noChangeArrowheads="1"/>
          </p:cNvSpPr>
          <p:nvPr/>
        </p:nvSpPr>
        <p:spPr bwMode="auto">
          <a:xfrm>
            <a:off x="3709169" y="1412776"/>
            <a:ext cx="1727200" cy="1655763"/>
          </a:xfrm>
          <a:prstGeom prst="ellipse">
            <a:avLst/>
          </a:prstGeom>
          <a:solidFill>
            <a:srgbClr val="CC3300">
              <a:alpha val="62000"/>
            </a:srgbClr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1" name="Oval 17"/>
          <p:cNvSpPr>
            <a:spLocks noChangeArrowheads="1"/>
          </p:cNvSpPr>
          <p:nvPr/>
        </p:nvSpPr>
        <p:spPr bwMode="auto">
          <a:xfrm>
            <a:off x="540519" y="4076601"/>
            <a:ext cx="1727200" cy="1655763"/>
          </a:xfrm>
          <a:prstGeom prst="ellipse">
            <a:avLst/>
          </a:prstGeom>
          <a:solidFill>
            <a:srgbClr val="CC3300">
              <a:alpha val="62000"/>
            </a:srgbClr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2" name="Oval 18"/>
          <p:cNvSpPr>
            <a:spLocks noChangeArrowheads="1"/>
          </p:cNvSpPr>
          <p:nvPr/>
        </p:nvSpPr>
        <p:spPr bwMode="auto">
          <a:xfrm>
            <a:off x="6804794" y="4076601"/>
            <a:ext cx="1727200" cy="1655763"/>
          </a:xfrm>
          <a:prstGeom prst="ellipse">
            <a:avLst/>
          </a:prstGeom>
          <a:solidFill>
            <a:srgbClr val="CC3300">
              <a:alpha val="62000"/>
            </a:srgbClr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 flipV="1">
            <a:off x="1980381" y="2708176"/>
            <a:ext cx="1800225" cy="1512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/>
            <a:tailEnd type="stealth"/>
          </a:ln>
        </p:spPr>
        <p:txBody>
          <a:bodyPr wrap="none" anchor="ctr"/>
          <a:lstStyle/>
          <a:p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4" name="Line 20"/>
          <p:cNvSpPr>
            <a:spLocks noChangeShapeType="1"/>
          </p:cNvSpPr>
          <p:nvPr/>
        </p:nvSpPr>
        <p:spPr bwMode="auto">
          <a:xfrm rot="2383932" flipV="1">
            <a:off x="2869266" y="3533794"/>
            <a:ext cx="3384550" cy="2879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/>
            <a:tailEnd type="stealth"/>
          </a:ln>
        </p:spPr>
        <p:txBody>
          <a:bodyPr wrap="none" anchor="ctr"/>
          <a:lstStyle/>
          <a:p>
            <a:endParaRPr lang="es-ES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14345" name="Line 21"/>
          <p:cNvSpPr>
            <a:spLocks noChangeShapeType="1"/>
          </p:cNvSpPr>
          <p:nvPr/>
        </p:nvSpPr>
        <p:spPr bwMode="auto">
          <a:xfrm rot="15920540" flipV="1">
            <a:off x="5218521" y="2767549"/>
            <a:ext cx="1812144" cy="152290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stealth"/>
            <a:tailEnd type="stealth"/>
          </a:ln>
        </p:spPr>
        <p:txBody>
          <a:bodyPr wrap="none" anchor="ctr"/>
          <a:lstStyle/>
          <a:p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6" name="Oval 22"/>
          <p:cNvSpPr>
            <a:spLocks noChangeArrowheads="1"/>
          </p:cNvSpPr>
          <p:nvPr/>
        </p:nvSpPr>
        <p:spPr bwMode="auto">
          <a:xfrm>
            <a:off x="4067944" y="3571776"/>
            <a:ext cx="1152525" cy="1152525"/>
          </a:xfrm>
          <a:prstGeom prst="ellipse">
            <a:avLst/>
          </a:prstGeom>
          <a:solidFill>
            <a:srgbClr val="CC3300">
              <a:alpha val="62000"/>
            </a:srgbClr>
          </a:solid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7" name="Line 23"/>
          <p:cNvSpPr>
            <a:spLocks noChangeShapeType="1"/>
          </p:cNvSpPr>
          <p:nvPr/>
        </p:nvSpPr>
        <p:spPr bwMode="auto">
          <a:xfrm rot="18565631" flipV="1">
            <a:off x="4391794" y="3176489"/>
            <a:ext cx="360363" cy="28733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8" name="Line 24"/>
          <p:cNvSpPr>
            <a:spLocks noChangeShapeType="1"/>
          </p:cNvSpPr>
          <p:nvPr/>
        </p:nvSpPr>
        <p:spPr bwMode="auto">
          <a:xfrm flipV="1">
            <a:off x="2196281" y="3932139"/>
            <a:ext cx="1871663" cy="64928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49" name="Line 25"/>
          <p:cNvSpPr>
            <a:spLocks noChangeShapeType="1"/>
          </p:cNvSpPr>
          <p:nvPr/>
        </p:nvSpPr>
        <p:spPr bwMode="auto">
          <a:xfrm rot="15920540" flipV="1">
            <a:off x="5684019" y="3393976"/>
            <a:ext cx="722313" cy="1655763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>
              <a:solidFill>
                <a:srgbClr val="00009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3564706" y="2060476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BENEFICIARIOS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6660331" y="4748114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DEMANDANTES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396056" y="4748114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FINANCIADORES</a:t>
            </a:r>
          </a:p>
        </p:txBody>
      </p:sp>
      <p:sp>
        <p:nvSpPr>
          <p:cNvPr id="14353" name="Text Box 29"/>
          <p:cNvSpPr txBox="1">
            <a:spLocks noChangeArrowheads="1"/>
          </p:cNvSpPr>
          <p:nvPr/>
        </p:nvSpPr>
        <p:spPr bwMode="auto">
          <a:xfrm>
            <a:off x="3996506" y="3805139"/>
            <a:ext cx="12954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</a:rPr>
              <a:t>PROYECTO</a:t>
            </a:r>
          </a:p>
          <a:p>
            <a:pPr algn="ctr">
              <a:spcBef>
                <a:spcPct val="50000"/>
              </a:spcBef>
              <a:defRPr/>
            </a:pPr>
            <a:r>
              <a:rPr lang="es-ES" sz="1600" b="1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Calibri"/>
              </a:rPr>
              <a:t>SOCIAL</a:t>
            </a:r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 rot="19204571">
            <a:off x="1819922" y="3132737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8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Sensibilidad</a:t>
            </a:r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 rot="2747979">
            <a:off x="5334065" y="3264901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8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Compromiso</a:t>
            </a:r>
          </a:p>
        </p:txBody>
      </p:sp>
      <p:sp>
        <p:nvSpPr>
          <p:cNvPr id="14356" name="Text Box 32"/>
          <p:cNvSpPr txBox="1">
            <a:spLocks noChangeArrowheads="1"/>
          </p:cNvSpPr>
          <p:nvPr/>
        </p:nvSpPr>
        <p:spPr bwMode="auto">
          <a:xfrm>
            <a:off x="2914535" y="4934495"/>
            <a:ext cx="3313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800" dirty="0">
                <a:solidFill>
                  <a:srgbClr val="000090"/>
                </a:solidFill>
                <a:latin typeface="Calibri"/>
                <a:cs typeface="Calibri"/>
              </a:rPr>
              <a:t>Reivindicación / Innovación</a:t>
            </a:r>
          </a:p>
        </p:txBody>
      </p:sp>
      <p:sp>
        <p:nvSpPr>
          <p:cNvPr id="14357" name="Text Box 33"/>
          <p:cNvSpPr txBox="1">
            <a:spLocks noChangeArrowheads="1"/>
          </p:cNvSpPr>
          <p:nvPr/>
        </p:nvSpPr>
        <p:spPr bwMode="auto">
          <a:xfrm>
            <a:off x="3493269" y="3151734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Producto - Servicio</a:t>
            </a:r>
          </a:p>
        </p:txBody>
      </p:sp>
      <p:sp>
        <p:nvSpPr>
          <p:cNvPr id="14358" name="Text Box 34"/>
          <p:cNvSpPr txBox="1">
            <a:spLocks noChangeArrowheads="1"/>
          </p:cNvSpPr>
          <p:nvPr/>
        </p:nvSpPr>
        <p:spPr bwMode="auto">
          <a:xfrm rot="20517155">
            <a:off x="1839919" y="3915455"/>
            <a:ext cx="270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dirty="0">
                <a:solidFill>
                  <a:srgbClr val="000090"/>
                </a:solidFill>
                <a:latin typeface="Calibri"/>
                <a:cs typeface="Calibri"/>
              </a:rPr>
              <a:t>Coste de Producción</a:t>
            </a:r>
          </a:p>
        </p:txBody>
      </p:sp>
      <p:sp>
        <p:nvSpPr>
          <p:cNvPr id="14359" name="Text Box 35"/>
          <p:cNvSpPr txBox="1">
            <a:spLocks noChangeArrowheads="1"/>
          </p:cNvSpPr>
          <p:nvPr/>
        </p:nvSpPr>
        <p:spPr bwMode="auto">
          <a:xfrm rot="1225515">
            <a:off x="5063433" y="3920878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Control de Calidad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CUASI – MERCADO DEL TERCER </a:t>
            </a:r>
            <a:r>
              <a:rPr lang="es-ES" dirty="0" smtClean="0"/>
              <a:t>SECTOR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94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nueva">
  <a:themeElements>
    <a:clrScheme name="plantilla nuev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nuev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lantilla nuev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nuev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nuev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nuev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nue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nue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nue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Settings\Andrea\Mis documentos\Plantillas\plantilla nueva.pot</Template>
  <TotalTime>8157</TotalTime>
  <Words>902</Words>
  <Application>Microsoft Macintosh PowerPoint</Application>
  <PresentationFormat>Presentación en pantalla (4:3)</PresentationFormat>
  <Paragraphs>196</Paragraphs>
  <Slides>22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plantilla nueva</vt:lpstr>
      <vt:lpstr>Fotografía de Photo Editor</vt:lpstr>
      <vt:lpstr>Presentación de PowerPoint</vt:lpstr>
      <vt:lpstr>EVOLUCIÓN DEL PAPEL DE LA UNIVERSIDAD EN LA SOCIEDAD</vt:lpstr>
      <vt:lpstr>POR QUÉ DEBE UNA UNIVERSIDAD SER EMPRENDEDORA</vt:lpstr>
      <vt:lpstr>EL MODELO COLABORATIVO DE RELACION CON EL ENTORNO</vt:lpstr>
      <vt:lpstr>ARQUETIPOS DEL EMPRENDIMIENTO UNIVERSITARIO </vt:lpstr>
      <vt:lpstr>Presentación de PowerPoint</vt:lpstr>
      <vt:lpstr>EL EMPRENDEDOR SOCIAL ¿Quién es?</vt:lpstr>
      <vt:lpstr>LOS RIESGOS DEL EMPRENDEDOR SOCIAL</vt:lpstr>
      <vt:lpstr>EL CUASI – MERCADO DEL TERCER SECTOR</vt:lpstr>
      <vt:lpstr>Presentación de PowerPoint</vt:lpstr>
      <vt:lpstr>CARACTERÍSTICAS DE LA INNOVACIÓN SOCIAL</vt:lpstr>
      <vt:lpstr>EL CASO DE LA UNIVERSIDAD AUTONOMA DE MADRID</vt:lpstr>
      <vt:lpstr>CENTRO DE INICIATIVAS EMPRENDEDORAS DE LA UAM, CIADE</vt:lpstr>
      <vt:lpstr>ÁMBITOS DE ACTUACIÓN</vt:lpstr>
      <vt:lpstr>TIPOLOGIA DE LOS PROYECTOS A IMPULSAR DESDE LA UNIVERSIDAD</vt:lpstr>
      <vt:lpstr>MODELO UAM DE EMPRENDIMIENTO SOCIAL</vt:lpstr>
      <vt:lpstr>Presentación de PowerPoint</vt:lpstr>
      <vt:lpstr>Presentación de PowerPoint</vt:lpstr>
      <vt:lpstr>Presentación de PowerPoint</vt:lpstr>
      <vt:lpstr>La EES está abierta a...</vt:lpstr>
      <vt:lpstr>Manual de Emprendedores Sociales</vt:lpstr>
      <vt:lpstr>Presentación de PowerPoint</vt:lpstr>
    </vt:vector>
  </TitlesOfParts>
  <Company>PCM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</dc:creator>
  <cp:lastModifiedBy>Isidro de Pablo</cp:lastModifiedBy>
  <cp:revision>117</cp:revision>
  <cp:lastPrinted>2014-05-07T14:35:13Z</cp:lastPrinted>
  <dcterms:created xsi:type="dcterms:W3CDTF">2009-11-23T16:34:27Z</dcterms:created>
  <dcterms:modified xsi:type="dcterms:W3CDTF">2014-05-08T07:59:47Z</dcterms:modified>
</cp:coreProperties>
</file>